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323" r:id="rId6"/>
    <p:sldId id="295" r:id="rId7"/>
    <p:sldId id="342" r:id="rId8"/>
    <p:sldId id="343" r:id="rId9"/>
    <p:sldId id="344" r:id="rId10"/>
    <p:sldId id="332" r:id="rId11"/>
    <p:sldId id="345" r:id="rId12"/>
    <p:sldId id="346" r:id="rId13"/>
    <p:sldId id="347" r:id="rId14"/>
    <p:sldId id="349" r:id="rId15"/>
    <p:sldId id="354" r:id="rId16"/>
    <p:sldId id="350" r:id="rId17"/>
    <p:sldId id="351" r:id="rId18"/>
    <p:sldId id="352" r:id="rId19"/>
    <p:sldId id="353" r:id="rId20"/>
    <p:sldId id="355" r:id="rId21"/>
    <p:sldId id="357" r:id="rId22"/>
    <p:sldId id="358" r:id="rId23"/>
    <p:sldId id="359" r:id="rId24"/>
    <p:sldId id="360" r:id="rId25"/>
    <p:sldId id="279" r:id="rId26"/>
  </p:sldIdLst>
  <p:sldSz cx="12192000" cy="6858000"/>
  <p:notesSz cx="6888163" cy="10021888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CB39"/>
    <a:srgbClr val="64C24A"/>
    <a:srgbClr val="00CC66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59370C-4CCC-4F07-8791-BE26A73E497C}" v="15" dt="2019-12-17T10:06:12.715"/>
  </p1510:revLst>
</p1510:revInfo>
</file>

<file path=ppt/tableStyles.xml><?xml version="1.0" encoding="utf-8"?>
<a:tblStyleLst xmlns:a="http://schemas.openxmlformats.org/drawingml/2006/main" def="{69012ECD-51FC-41F1-AA8D-1B2483CD663E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9" autoAdjust="0"/>
    <p:restoredTop sz="95493" autoAdjust="0"/>
  </p:normalViewPr>
  <p:slideViewPr>
    <p:cSldViewPr snapToGrid="0">
      <p:cViewPr varScale="1">
        <p:scale>
          <a:sx n="58" d="100"/>
          <a:sy n="58" d="100"/>
        </p:scale>
        <p:origin x="714" y="72"/>
      </p:cViewPr>
      <p:guideLst/>
    </p:cSldViewPr>
  </p:slideViewPr>
  <p:outlineViewPr>
    <p:cViewPr>
      <p:scale>
        <a:sx n="33" d="100"/>
        <a:sy n="33" d="100"/>
      </p:scale>
      <p:origin x="0" y="-173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5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pPr rtl="0"/>
            <a:fld id="{83C94038-CF81-4399-8551-7F4910C3502B}" type="datetime1">
              <a:rPr lang="nl-NL" smtClean="0"/>
              <a:t>26-7-2021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pPr rtl="0"/>
            <a:fld id="{682C0B10-7CAE-41E4-AB02-7E8B1FF2B89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B9A66FBD-F1DE-4C56-9B8E-97E1BEC357AF}" type="datetime1">
              <a:rPr lang="nl-NL" smtClean="0"/>
              <a:pPr/>
              <a:t>26-7-2021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pPr rtl="0"/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pPr rtl="0"/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pPr rtl="0"/>
            <a:fld id="{B8649DAF-093F-4482-AA38-346E9A2DEE9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681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7227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49DAF-093F-4482-AA38-346E9A2DEE94}" type="slidenum">
              <a:rPr lang="nl-NL" smtClean="0">
                <a:solidFill>
                  <a:prstClr val="black"/>
                </a:solidFill>
              </a:rPr>
              <a:pPr/>
              <a:t>15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619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49DAF-093F-4482-AA38-346E9A2DEE94}" type="slidenum">
              <a:rPr lang="nl-NL" smtClean="0">
                <a:solidFill>
                  <a:prstClr val="black"/>
                </a:solidFill>
              </a:rPr>
              <a:pPr/>
              <a:t>16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801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49DAF-093F-4482-AA38-346E9A2DEE94}" type="slidenum">
              <a:rPr lang="nl-NL" smtClean="0">
                <a:solidFill>
                  <a:prstClr val="black"/>
                </a:solidFill>
              </a:rPr>
              <a:pPr/>
              <a:t>17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86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49DAF-093F-4482-AA38-346E9A2DEE94}" type="slidenum">
              <a:rPr lang="nl-NL" smtClean="0">
                <a:solidFill>
                  <a:prstClr val="black"/>
                </a:solidFill>
              </a:rPr>
              <a:pPr/>
              <a:t>18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557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49DAF-093F-4482-AA38-346E9A2DEE94}" type="slidenum">
              <a:rPr lang="nl-NL" smtClean="0">
                <a:solidFill>
                  <a:prstClr val="black"/>
                </a:solidFill>
              </a:rPr>
              <a:pPr/>
              <a:t>19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670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49DAF-093F-4482-AA38-346E9A2DEE94}" type="slidenum">
              <a:rPr lang="nl-NL" smtClean="0">
                <a:solidFill>
                  <a:prstClr val="black"/>
                </a:solidFill>
              </a:rPr>
              <a:pPr/>
              <a:t>21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579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nl-NL" smtClean="0"/>
              <a:t>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5991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943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49DAF-093F-4482-AA38-346E9A2DEE94}" type="slidenum">
              <a:rPr lang="nl-NL" smtClean="0">
                <a:solidFill>
                  <a:prstClr val="black"/>
                </a:solidFill>
              </a:rPr>
              <a:pPr/>
              <a:t>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460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49DAF-093F-4482-AA38-346E9A2DEE94}" type="slidenum">
              <a:rPr lang="nl-NL" smtClean="0">
                <a:solidFill>
                  <a:prstClr val="black"/>
                </a:solidFill>
              </a:rPr>
              <a:pPr/>
              <a:t>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462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49DAF-093F-4482-AA38-346E9A2DEE94}" type="slidenum">
              <a:rPr lang="nl-NL" smtClean="0">
                <a:solidFill>
                  <a:prstClr val="black"/>
                </a:solidFill>
              </a:rPr>
              <a:pPr/>
              <a:t>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715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49DAF-093F-4482-AA38-346E9A2DEE94}" type="slidenum">
              <a:rPr lang="nl-NL" smtClean="0">
                <a:solidFill>
                  <a:prstClr val="black"/>
                </a:solidFill>
              </a:rPr>
              <a:pPr/>
              <a:t>10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046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49DAF-093F-4482-AA38-346E9A2DEE94}" type="slidenum">
              <a:rPr lang="nl-NL" smtClean="0">
                <a:solidFill>
                  <a:prstClr val="black"/>
                </a:solidFill>
              </a:rPr>
              <a:pPr/>
              <a:t>11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966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49DAF-093F-4482-AA38-346E9A2DEE94}" type="slidenum">
              <a:rPr lang="nl-NL" smtClean="0">
                <a:solidFill>
                  <a:prstClr val="black"/>
                </a:solidFill>
              </a:rPr>
              <a:pPr/>
              <a:t>12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76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49DAF-093F-4482-AA38-346E9A2DEE94}" type="slidenum">
              <a:rPr lang="nl-NL" smtClean="0">
                <a:solidFill>
                  <a:prstClr val="black"/>
                </a:solidFill>
              </a:rPr>
              <a:pPr/>
              <a:t>14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579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nl-NL" dirty="0"/>
              <a:t>Hier afbeelding invoegen of slepen en neerzetten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768422"/>
            <a:ext cx="6840000" cy="2387600"/>
          </a:xfrm>
          <a:solidFill>
            <a:schemeClr val="tx1">
              <a:alpha val="80000"/>
            </a:schemeClr>
          </a:solidFill>
        </p:spPr>
        <p:txBody>
          <a:bodyPr lIns="432000" rIns="432000" bIns="144000" rtlCol="0" anchor="b"/>
          <a:lstStyle>
            <a:lvl1pPr algn="l">
              <a:defRPr sz="40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dirty="0"/>
              <a:t>Klikken om titelstijl van model te bewerken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4153578"/>
            <a:ext cx="6840000" cy="936000"/>
          </a:xfrm>
          <a:solidFill>
            <a:schemeClr val="tx1">
              <a:alpha val="90000"/>
            </a:schemeClr>
          </a:solidFill>
        </p:spPr>
        <p:txBody>
          <a:bodyPr lIns="432000" tIns="144000" rtlCol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dirty="0"/>
              <a:t>Klik om de subtitelstijl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l-NL" dirty="0"/>
              <a:t>Klik om de titelstijl van het model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dirty="0"/>
              <a:t>Tekststijlen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84325"/>
            <a:ext cx="5472113" cy="4606925"/>
          </a:xfrm>
        </p:spPr>
        <p:txBody>
          <a:bodyPr rtlCol="0"/>
          <a:lstStyle/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152525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nl-NL" dirty="0"/>
              <a:t>Tekststijlen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olom in vak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nl-NL" noProof="0"/>
              <a:t>Subkop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nl-NL" noProof="0"/>
              <a:t>Titel van sectie 1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nl-NL" noProof="0"/>
              <a:t>Titel van sectie 2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nl-NL" noProof="0"/>
              <a:t>Titel van sectie 3</a:t>
            </a:r>
          </a:p>
        </p:txBody>
      </p:sp>
    </p:spTree>
    <p:extLst>
      <p:ext uri="{BB962C8B-B14F-4D97-AF65-F5344CB8AC3E}">
        <p14:creationId xmlns:p14="http://schemas.microsoft.com/office/powerpoint/2010/main" val="3755733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jdlij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nl-NL" noProof="0"/>
              <a:t>Subkop</a:t>
            </a:r>
          </a:p>
        </p:txBody>
      </p: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52158F80-0C1A-4B9E-9335-A5A0015187F7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jdelijke aanduiding voor tekst 10">
            <a:extLst>
              <a:ext uri="{FF2B5EF4-FFF2-40B4-BE49-F238E27FC236}">
                <a16:creationId xmlns:a16="http://schemas.microsoft.com/office/drawing/2014/main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rtlCol="0" anchor="ctr"/>
          <a:lstStyle>
            <a:lvl1pPr marL="0" indent="0" algn="ctr" rtl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nl-NL" noProof="0"/>
              <a:t>Jaar</a:t>
            </a:r>
          </a:p>
        </p:txBody>
      </p:sp>
      <p:sp>
        <p:nvSpPr>
          <p:cNvPr id="17" name="Tijdelijke aanduiding voor tekst 10">
            <a:extLst>
              <a:ext uri="{FF2B5EF4-FFF2-40B4-BE49-F238E27FC236}">
                <a16:creationId xmlns:a16="http://schemas.microsoft.com/office/drawing/2014/main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nl-NL" noProof="0"/>
              <a:t>MM</a:t>
            </a:r>
          </a:p>
        </p:txBody>
      </p:sp>
      <p:sp>
        <p:nvSpPr>
          <p:cNvPr id="21" name="Tijdelijke aanduiding voor tekst 10">
            <a:extLst>
              <a:ext uri="{FF2B5EF4-FFF2-40B4-BE49-F238E27FC236}">
                <a16:creationId xmlns:a16="http://schemas.microsoft.com/office/drawing/2014/main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nl-NL" noProof="0"/>
              <a:t>MM</a:t>
            </a:r>
          </a:p>
        </p:txBody>
      </p:sp>
      <p:sp>
        <p:nvSpPr>
          <p:cNvPr id="22" name="Tijdelijke aanduiding voor tekst 10">
            <a:extLst>
              <a:ext uri="{FF2B5EF4-FFF2-40B4-BE49-F238E27FC236}">
                <a16:creationId xmlns:a16="http://schemas.microsoft.com/office/drawing/2014/main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nl-NL" noProof="0"/>
              <a:t>MM</a:t>
            </a:r>
          </a:p>
        </p:txBody>
      </p:sp>
      <p:sp>
        <p:nvSpPr>
          <p:cNvPr id="25" name="Tijdelijke aanduiding voor tekst 10">
            <a:extLst>
              <a:ext uri="{FF2B5EF4-FFF2-40B4-BE49-F238E27FC236}">
                <a16:creationId xmlns:a16="http://schemas.microsoft.com/office/drawing/2014/main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nl-NL" noProof="0"/>
              <a:t>MM</a:t>
            </a:r>
          </a:p>
        </p:txBody>
      </p:sp>
      <p:sp>
        <p:nvSpPr>
          <p:cNvPr id="26" name="Tijdelijke aanduiding voor tekst 10">
            <a:extLst>
              <a:ext uri="{FF2B5EF4-FFF2-40B4-BE49-F238E27FC236}">
                <a16:creationId xmlns:a16="http://schemas.microsoft.com/office/drawing/2014/main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rtlCol="0" anchor="ctr"/>
          <a:lstStyle>
            <a:lvl1pPr marL="0" indent="0" algn="ctr" rtl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nl-NL" noProof="0"/>
              <a:t>Jaar</a:t>
            </a:r>
          </a:p>
        </p:txBody>
      </p:sp>
      <p:sp>
        <p:nvSpPr>
          <p:cNvPr id="28" name="Tijdelijke aanduiding voor tekst 10">
            <a:extLst>
              <a:ext uri="{FF2B5EF4-FFF2-40B4-BE49-F238E27FC236}">
                <a16:creationId xmlns:a16="http://schemas.microsoft.com/office/drawing/2014/main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nl-NL" noProof="0"/>
              <a:t>MM</a:t>
            </a:r>
          </a:p>
        </p:txBody>
      </p:sp>
      <p:sp>
        <p:nvSpPr>
          <p:cNvPr id="30" name="Tijdelijke aanduiding voor tekst 10">
            <a:extLst>
              <a:ext uri="{FF2B5EF4-FFF2-40B4-BE49-F238E27FC236}">
                <a16:creationId xmlns:a16="http://schemas.microsoft.com/office/drawing/2014/main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nl-NL" noProof="0"/>
              <a:t>MM</a:t>
            </a:r>
          </a:p>
        </p:txBody>
      </p:sp>
      <p:sp>
        <p:nvSpPr>
          <p:cNvPr id="31" name="Tijdelijke aanduiding voor tekst 10">
            <a:extLst>
              <a:ext uri="{FF2B5EF4-FFF2-40B4-BE49-F238E27FC236}">
                <a16:creationId xmlns:a16="http://schemas.microsoft.com/office/drawing/2014/main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nl-NL" noProof="0"/>
              <a:t>MM</a:t>
            </a:r>
          </a:p>
        </p:txBody>
      </p:sp>
      <p:sp>
        <p:nvSpPr>
          <p:cNvPr id="32" name="Tijdelijke aanduiding voor tekst 10">
            <a:extLst>
              <a:ext uri="{FF2B5EF4-FFF2-40B4-BE49-F238E27FC236}">
                <a16:creationId xmlns:a16="http://schemas.microsoft.com/office/drawing/2014/main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nl-NL" noProof="0"/>
              <a:t>MM</a:t>
            </a:r>
          </a:p>
        </p:txBody>
      </p:sp>
      <p:sp>
        <p:nvSpPr>
          <p:cNvPr id="33" name="Tijdelijke aanduiding voor tekst 10">
            <a:extLst>
              <a:ext uri="{FF2B5EF4-FFF2-40B4-BE49-F238E27FC236}">
                <a16:creationId xmlns:a16="http://schemas.microsoft.com/office/drawing/2014/main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nl-NL" noProof="0"/>
              <a:t>MM</a:t>
            </a:r>
          </a:p>
        </p:txBody>
      </p:sp>
      <p:sp>
        <p:nvSpPr>
          <p:cNvPr id="34" name="Tijdelijke aanduiding voor tekst 10">
            <a:extLst>
              <a:ext uri="{FF2B5EF4-FFF2-40B4-BE49-F238E27FC236}">
                <a16:creationId xmlns:a16="http://schemas.microsoft.com/office/drawing/2014/main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nl-NL" noProof="0"/>
              <a:t>MM</a:t>
            </a:r>
          </a:p>
        </p:txBody>
      </p:sp>
      <p:sp>
        <p:nvSpPr>
          <p:cNvPr id="35" name="Tijdelijke aanduiding voor tekst 10">
            <a:extLst>
              <a:ext uri="{FF2B5EF4-FFF2-40B4-BE49-F238E27FC236}">
                <a16:creationId xmlns:a16="http://schemas.microsoft.com/office/drawing/2014/main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nl-NL" noProof="0"/>
              <a:t>MM</a:t>
            </a:r>
          </a:p>
        </p:txBody>
      </p:sp>
      <p:sp>
        <p:nvSpPr>
          <p:cNvPr id="36" name="Tijdelijke aanduiding voor tekst 10">
            <a:extLst>
              <a:ext uri="{FF2B5EF4-FFF2-40B4-BE49-F238E27FC236}">
                <a16:creationId xmlns:a16="http://schemas.microsoft.com/office/drawing/2014/main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nl-NL" noProof="0"/>
              <a:t>MM</a:t>
            </a:r>
          </a:p>
        </p:txBody>
      </p:sp>
      <p:sp>
        <p:nvSpPr>
          <p:cNvPr id="37" name="Tijdelijke aanduiding voor tekst 10">
            <a:extLst>
              <a:ext uri="{FF2B5EF4-FFF2-40B4-BE49-F238E27FC236}">
                <a16:creationId xmlns:a16="http://schemas.microsoft.com/office/drawing/2014/main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nl-NL" noProof="0"/>
              <a:t>MM</a:t>
            </a:r>
          </a:p>
        </p:txBody>
      </p:sp>
      <p:sp>
        <p:nvSpPr>
          <p:cNvPr id="38" name="Tijdelijke aanduiding voor tekst 10">
            <a:extLst>
              <a:ext uri="{FF2B5EF4-FFF2-40B4-BE49-F238E27FC236}">
                <a16:creationId xmlns:a16="http://schemas.microsoft.com/office/drawing/2014/main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nl-NL" noProof="0"/>
              <a:t>MM</a:t>
            </a:r>
          </a:p>
        </p:txBody>
      </p:sp>
      <p:sp>
        <p:nvSpPr>
          <p:cNvPr id="39" name="Tijdelijke aanduiding voor tekst 10">
            <a:extLst>
              <a:ext uri="{FF2B5EF4-FFF2-40B4-BE49-F238E27FC236}">
                <a16:creationId xmlns:a16="http://schemas.microsoft.com/office/drawing/2014/main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nl-NL" noProof="0"/>
              <a:t>MM</a:t>
            </a:r>
          </a:p>
        </p:txBody>
      </p:sp>
      <p:sp>
        <p:nvSpPr>
          <p:cNvPr id="40" name="Tijdelijke aanduiding voor tekst 10">
            <a:extLst>
              <a:ext uri="{FF2B5EF4-FFF2-40B4-BE49-F238E27FC236}">
                <a16:creationId xmlns:a16="http://schemas.microsoft.com/office/drawing/2014/main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nl-NL" noProof="0"/>
              <a:t>MM</a:t>
            </a:r>
          </a:p>
        </p:txBody>
      </p:sp>
      <p:sp>
        <p:nvSpPr>
          <p:cNvPr id="41" name="Tijdelijke aanduiding voor tekst 10">
            <a:extLst>
              <a:ext uri="{FF2B5EF4-FFF2-40B4-BE49-F238E27FC236}">
                <a16:creationId xmlns:a16="http://schemas.microsoft.com/office/drawing/2014/main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nl-NL" noProof="0"/>
              <a:t>MM</a:t>
            </a:r>
          </a:p>
        </p:txBody>
      </p:sp>
      <p:sp>
        <p:nvSpPr>
          <p:cNvPr id="42" name="Tijdelijke aanduiding voor tekst 10">
            <a:extLst>
              <a:ext uri="{FF2B5EF4-FFF2-40B4-BE49-F238E27FC236}">
                <a16:creationId xmlns:a16="http://schemas.microsoft.com/office/drawing/2014/main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nl-NL" noProof="0"/>
              <a:t>MM</a:t>
            </a:r>
          </a:p>
        </p:txBody>
      </p:sp>
      <p:sp>
        <p:nvSpPr>
          <p:cNvPr id="43" name="Tijdelijke aanduiding voor tekst 10">
            <a:extLst>
              <a:ext uri="{FF2B5EF4-FFF2-40B4-BE49-F238E27FC236}">
                <a16:creationId xmlns:a16="http://schemas.microsoft.com/office/drawing/2014/main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nl-NL" noProof="0"/>
              <a:t>MM</a:t>
            </a:r>
          </a:p>
        </p:txBody>
      </p:sp>
      <p:sp>
        <p:nvSpPr>
          <p:cNvPr id="44" name="Tijdelijke aanduiding voor tekst 10">
            <a:extLst>
              <a:ext uri="{FF2B5EF4-FFF2-40B4-BE49-F238E27FC236}">
                <a16:creationId xmlns:a16="http://schemas.microsoft.com/office/drawing/2014/main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nl-NL" noProof="0"/>
              <a:t>MM</a:t>
            </a:r>
          </a:p>
        </p:txBody>
      </p:sp>
      <p:sp>
        <p:nvSpPr>
          <p:cNvPr id="45" name="Tijdelijke aanduiding voor tekst 10">
            <a:extLst>
              <a:ext uri="{FF2B5EF4-FFF2-40B4-BE49-F238E27FC236}">
                <a16:creationId xmlns:a16="http://schemas.microsoft.com/office/drawing/2014/main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nl-NL" noProof="0"/>
              <a:t>MM</a:t>
            </a:r>
          </a:p>
        </p:txBody>
      </p:sp>
      <p:sp>
        <p:nvSpPr>
          <p:cNvPr id="46" name="Tijdelijke aanduiding voor tekst 10">
            <a:extLst>
              <a:ext uri="{FF2B5EF4-FFF2-40B4-BE49-F238E27FC236}">
                <a16:creationId xmlns:a16="http://schemas.microsoft.com/office/drawing/2014/main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nl-NL" noProof="0"/>
              <a:t>MM</a:t>
            </a:r>
          </a:p>
        </p:txBody>
      </p:sp>
      <p:sp>
        <p:nvSpPr>
          <p:cNvPr id="47" name="Tijdelijke aanduiding voor tekst 10">
            <a:extLst>
              <a:ext uri="{FF2B5EF4-FFF2-40B4-BE49-F238E27FC236}">
                <a16:creationId xmlns:a16="http://schemas.microsoft.com/office/drawing/2014/main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nl-NL" noProof="0"/>
              <a:t>MM</a:t>
            </a:r>
          </a:p>
        </p:txBody>
      </p:sp>
      <p:sp>
        <p:nvSpPr>
          <p:cNvPr id="48" name="Tijdelijke aanduiding voor tekst 10">
            <a:extLst>
              <a:ext uri="{FF2B5EF4-FFF2-40B4-BE49-F238E27FC236}">
                <a16:creationId xmlns:a16="http://schemas.microsoft.com/office/drawing/2014/main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nl-NL" noProof="0"/>
              <a:t>MM</a:t>
            </a:r>
          </a:p>
        </p:txBody>
      </p:sp>
      <p:sp>
        <p:nvSpPr>
          <p:cNvPr id="49" name="Tijdelijke aanduiding voor tekst 3">
            <a:extLst>
              <a:ext uri="{FF2B5EF4-FFF2-40B4-BE49-F238E27FC236}">
                <a16:creationId xmlns:a16="http://schemas.microsoft.com/office/drawing/2014/main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noFill/>
          <a:ln>
            <a:noFill/>
          </a:ln>
        </p:spPr>
        <p:txBody>
          <a:bodyPr tIns="36000" rtlCol="0" anchor="t"/>
          <a:lstStyle>
            <a:lvl1pPr marL="0" indent="0"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l-NL" noProof="0"/>
              <a:t>Titel van item</a:t>
            </a:r>
          </a:p>
        </p:txBody>
      </p:sp>
      <p:sp>
        <p:nvSpPr>
          <p:cNvPr id="50" name="Tijdelijke aanduiding voor tekst 36">
            <a:extLst>
              <a:ext uri="{FF2B5EF4-FFF2-40B4-BE49-F238E27FC236}">
                <a16:creationId xmlns:a16="http://schemas.microsoft.com/office/drawing/2014/main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728" y="2531196"/>
            <a:ext cx="1724394" cy="18580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l-NL" noProof="0"/>
              <a:t>Maand, Jaar</a:t>
            </a:r>
          </a:p>
        </p:txBody>
      </p:sp>
    </p:spTree>
    <p:extLst>
      <p:ext uri="{BB962C8B-B14F-4D97-AF65-F5344CB8AC3E}">
        <p14:creationId xmlns:p14="http://schemas.microsoft.com/office/powerpoint/2010/main" val="90670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le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3945" y="3995705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nl-NL" noProof="0"/>
              <a:t>Titel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5887" y="3995705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nl-NL" noProof="0"/>
              <a:t>Titel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07829" y="3991240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nl-NL" noProof="0"/>
              <a:t>Titel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03945" y="3424428"/>
            <a:ext cx="1964170" cy="504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nl-NL" noProof="0"/>
              <a:t>Naam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55887" y="3424428"/>
            <a:ext cx="1964171" cy="504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nl-NL" noProof="0"/>
              <a:t>Naam</a:t>
            </a:r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07830" y="3424428"/>
            <a:ext cx="1964170" cy="504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nl-NL" noProof="0"/>
              <a:t>Naam</a:t>
            </a:r>
          </a:p>
        </p:txBody>
      </p:sp>
      <p:sp>
        <p:nvSpPr>
          <p:cNvPr id="24" name="Tijdelijke aanduiding voor afbeelding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1800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25" name="Tijdelijke aanduiding voor afbeelding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283742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26" name="Tijdelijke aanduiding voor afbeelding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135683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nl-NL" noProof="0"/>
              <a:t>Subkop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47CA876-2153-4136-850D-EE098BDC24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03945" y="4311393"/>
            <a:ext cx="1964172" cy="1130300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nl-NL" noProof="0"/>
              <a:t>Korte biografie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969B21C2-C689-49C2-B45F-14C5C53A587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55887" y="4311393"/>
            <a:ext cx="1963737" cy="1130300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nl-NL" noProof="0"/>
              <a:t>Korte biografie</a:t>
            </a: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E33D8E11-F7FD-4AD9-BEC6-78C6500F817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07829" y="4311393"/>
            <a:ext cx="1981200" cy="113823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nl-NL" noProof="0"/>
              <a:t>Korte biografie</a:t>
            </a:r>
          </a:p>
        </p:txBody>
      </p:sp>
    </p:spTree>
    <p:extLst>
      <p:ext uri="{BB962C8B-B14F-4D97-AF65-F5344CB8AC3E}">
        <p14:creationId xmlns:p14="http://schemas.microsoft.com/office/powerpoint/2010/main" val="362411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le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l-NL" dirty="0"/>
              <a:t>Klik om de titelstijl van het model te bewerken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nl-NL" dirty="0"/>
              <a:t>Titel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nl-NL" dirty="0"/>
              <a:t>Titel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nl-NL" dirty="0"/>
              <a:t>Titel</a:t>
            </a: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nl-NL" dirty="0"/>
              <a:t>Titel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nl-NL" dirty="0"/>
              <a:t>Volledige naam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nl-NL" dirty="0"/>
              <a:t>Volledige naam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nl-NL" dirty="0"/>
              <a:t>Volledige naam</a:t>
            </a:r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nl-NL" dirty="0"/>
              <a:t>Volledige naam</a:t>
            </a:r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nl-NL" dirty="0"/>
              <a:t>Volledige naam</a:t>
            </a:r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nl-NL" dirty="0"/>
              <a:t>Titel</a:t>
            </a:r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nl-NL" dirty="0"/>
              <a:t>Klik op pictogram om afbeelding toe te voegen</a:t>
            </a:r>
          </a:p>
        </p:txBody>
      </p:sp>
      <p:sp>
        <p:nvSpPr>
          <p:cNvPr id="24" name="Tijdelijke aanduiding voor afbeelding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nl-NL" dirty="0"/>
              <a:t>Klik op pictogram om afbeelding toe te voegen</a:t>
            </a:r>
          </a:p>
        </p:txBody>
      </p:sp>
      <p:sp>
        <p:nvSpPr>
          <p:cNvPr id="25" name="Tijdelijke aanduiding voor afbeelding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nl-NL" dirty="0"/>
              <a:t>Klik op pictogram om afbeelding toe te voegen</a:t>
            </a:r>
          </a:p>
        </p:txBody>
      </p:sp>
      <p:sp>
        <p:nvSpPr>
          <p:cNvPr id="26" name="Tijdelijke aanduiding voor afbeelding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nl-NL" dirty="0"/>
              <a:t>Klik op pictogram om afbeelding toe te voegen</a:t>
            </a:r>
          </a:p>
        </p:txBody>
      </p:sp>
      <p:sp>
        <p:nvSpPr>
          <p:cNvPr id="27" name="Tijdelijke aanduiding voor afbeelding 22">
            <a:extLst>
              <a:ext uri="{FF2B5EF4-FFF2-40B4-BE49-F238E27FC236}">
                <a16:creationId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nl-NL" dirty="0"/>
              <a:t>Klik op pictogram om afbeelding toe te voegen</a:t>
            </a:r>
          </a:p>
        </p:txBody>
      </p:sp>
      <p:sp>
        <p:nvSpPr>
          <p:cNvPr id="20" name="Tijdelijke aanduiding voor afbeelding 22">
            <a:extLst>
              <a:ext uri="{FF2B5EF4-FFF2-40B4-BE49-F238E27FC236}">
                <a16:creationId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nl-NL" dirty="0"/>
              <a:t>Klik op pictogram om afbeelding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nl-NL" dirty="0"/>
              <a:t>Volledige naam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503510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 en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Vrije vorm: Shape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7" name="Vrije vorm: Shape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14" name="Vrije vorm: Shap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9" name="Vrije vorm: Shape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8" name="Vrije vorm: Shape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0" name="Vrije vorm: Shape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4" name="Vrije vorm: Shap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3" name="Vrije vorm: Shape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nl-NL" noProof="0"/>
              <a:t>Subkop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Vrije vorm: Shape 14">
            <a:extLst>
              <a:ext uri="{FF2B5EF4-FFF2-40B4-BE49-F238E27FC236}">
                <a16:creationId xmlns:a16="http://schemas.microsoft.com/office/drawing/2014/main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14" name="Vrije vorm: Shap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l-NL" dirty="0"/>
              <a:t>Klik om de titelstijl van het model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24" name="Vrije vorm: Shap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2" name="Vrije vorm: Shape 21">
            <a:extLst>
              <a:ext uri="{FF2B5EF4-FFF2-40B4-BE49-F238E27FC236}">
                <a16:creationId xmlns:a16="http://schemas.microsoft.com/office/drawing/2014/main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5" name="Vrije vorm: Shape 24">
            <a:extLst>
              <a:ext uri="{FF2B5EF4-FFF2-40B4-BE49-F238E27FC236}">
                <a16:creationId xmlns:a16="http://schemas.microsoft.com/office/drawing/2014/main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6" name="Vrije vorm: Shape 25">
            <a:extLst>
              <a:ext uri="{FF2B5EF4-FFF2-40B4-BE49-F238E27FC236}">
                <a16:creationId xmlns:a16="http://schemas.microsoft.com/office/drawing/2014/main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30" name="Vrije vorm: Shape 29">
            <a:extLst>
              <a:ext uri="{FF2B5EF4-FFF2-40B4-BE49-F238E27FC236}">
                <a16:creationId xmlns:a16="http://schemas.microsoft.com/office/drawing/2014/main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8965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 Ge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l-NL" dirty="0"/>
              <a:t>Klik om de titelstijl van het model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335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da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nl-NL" dirty="0"/>
              <a:t>Hier afbeelding invoegen of slepen en neerzetten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0" anchor="b" anchorCtr="0"/>
          <a:lstStyle>
            <a:lvl1pPr algn="r">
              <a:defRPr sz="66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dirty="0"/>
              <a:t>Bedankt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94607" y="3684672"/>
            <a:ext cx="5282503" cy="1604172"/>
          </a:xfrm>
          <a:solidFill>
            <a:schemeClr val="tx1">
              <a:alpha val="90000"/>
            </a:schemeClr>
          </a:solidFill>
        </p:spPr>
        <p:txBody>
          <a:bodyPr lIns="216000" tIns="144000" rIns="576000" rtlCol="0"/>
          <a:lstStyle>
            <a:lvl1pPr marL="0" indent="0" algn="r">
              <a:buNone/>
              <a:defRPr sz="15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dirty="0"/>
              <a:t>Klik om de subtitelstijl van het model te bewerken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C122267-81F5-4D7C-8854-830FD491A4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0" y="4142258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dirty="0"/>
              <a:t>Telefoonnummer contactpersoon</a:t>
            </a:r>
          </a:p>
        </p:txBody>
      </p:sp>
      <p:sp>
        <p:nvSpPr>
          <p:cNvPr id="9" name="Tijdelijke aanduiding voor tekst 5">
            <a:extLst>
              <a:ext uri="{FF2B5EF4-FFF2-40B4-BE49-F238E27FC236}">
                <a16:creationId xmlns:a16="http://schemas.microsoft.com/office/drawing/2014/main" id="{D1624B9A-AB57-40B6-89A6-D34ED60BB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0" y="4448040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dirty="0"/>
              <a:t>E-mailadres of sociale media-handle</a:t>
            </a:r>
          </a:p>
        </p:txBody>
      </p:sp>
      <p:sp>
        <p:nvSpPr>
          <p:cNvPr id="8" name="Tijdelijke aanduiding voor afbeelding 5">
            <a:extLst>
              <a:ext uri="{FF2B5EF4-FFF2-40B4-BE49-F238E27FC236}">
                <a16:creationId xmlns:a16="http://schemas.microsoft.com/office/drawing/2014/main" id="{61EA5FFD-797F-43FF-B13A-5DA8C820EE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65008" y="2587752"/>
            <a:ext cx="1344168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dirty="0"/>
              <a:t>Logo</a:t>
            </a:r>
          </a:p>
        </p:txBody>
      </p:sp>
      <p:sp>
        <p:nvSpPr>
          <p:cNvPr id="10" name="Tijdelijke aanduiding voor tekst 5">
            <a:extLst>
              <a:ext uri="{FF2B5EF4-FFF2-40B4-BE49-F238E27FC236}">
                <a16:creationId xmlns:a16="http://schemas.microsoft.com/office/drawing/2014/main" id="{7436EF9B-F86C-114A-BB87-C439E5F129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7000" y="4753821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dirty="0"/>
              <a:t>Websiteadres</a:t>
            </a:r>
          </a:p>
        </p:txBody>
      </p:sp>
    </p:spTree>
    <p:extLst>
      <p:ext uri="{BB962C8B-B14F-4D97-AF65-F5344CB8AC3E}">
        <p14:creationId xmlns:p14="http://schemas.microsoft.com/office/powerpoint/2010/main" val="3475950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3197" y="1122363"/>
            <a:ext cx="1000440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185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32" name="Tijdelijke aanduiding voor afbeelding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nl-NL" dirty="0"/>
              <a:t>Hier afbeelding invoegen of slepen en neerzetten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rtlCol="0" anchor="b"/>
          <a:lstStyle>
            <a:lvl1pPr algn="r">
              <a:defRPr sz="40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dirty="0"/>
              <a:t>Klikken om te bewerken </a:t>
            </a:r>
            <a:br>
              <a:rPr lang="nl-NL" dirty="0"/>
            </a:br>
            <a:r>
              <a:rPr lang="nl-NL" dirty="0"/>
              <a:t>Titelstijl van model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dirty="0"/>
              <a:t>Klik om de subtitelstijl van het model te bewerken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nl-NL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4743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afbeelding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rtlCol="0" anchor="b"/>
          <a:lstStyle>
            <a:lvl1pPr algn="r">
              <a:defRPr sz="40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dirty="0"/>
              <a:t>Klikken om te bewerken </a:t>
            </a:r>
            <a:br>
              <a:rPr lang="nl-NL" dirty="0"/>
            </a:br>
            <a:r>
              <a:rPr lang="nl-NL" dirty="0"/>
              <a:t>Titelstijl van model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dirty="0"/>
              <a:t>Klik om de subtitelstijl van het model te bewerken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nl-NL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Tijdelijke aanduiding voor afbeelding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nl-NL" dirty="0"/>
              <a:t>Hier afbeelding invoegen of slepen en neerzetten</a:t>
            </a:r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64300" y="1152000"/>
            <a:ext cx="5307700" cy="46800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0728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1134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l-NL" dirty="0"/>
              <a:t>Klik om de titelstijl van het model te bewerken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24" name="Vrije vorm: Shape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5" name="Vrije vorm: Shape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6" name="Vrije vorm: Shape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7" name="Vrije vorm: Shape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8" name="Vrije vorm: Shape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9" name="Vrije vorm: Shape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30" name="Vrije vorm: Shape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31" name="Vrije vorm: Shape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32" name="Vrije vorm: Shape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33" name="Vrije vorm: Shape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34" name="Vrije vorm: Shape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35" name="Vrije vorm: Shape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36" name="Vrije vorm: Shape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37" name="Vrije vorm: Shape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l-NL" dirty="0"/>
              <a:t>Klik om de titelstijl van het model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472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152525"/>
            <a:ext cx="5472113" cy="5038725"/>
          </a:xfrm>
        </p:spPr>
        <p:txBody>
          <a:bodyPr rtlCol="0"/>
          <a:lstStyle/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l-NL" dirty="0"/>
              <a:t>Klik om de titelstijl van het model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l-NL" dirty="0"/>
              <a:t>Klik om de titelstijl van het model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/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al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Vrije vorm: Shape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5" name="Vrije vorm: Shape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6" name="Vrije vorm: Shape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7" name="Vrije vorm: Shape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8" name="Vrije vorm: Shape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9" name="Vrije vorm: Shape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30" name="Vrije vorm: Shape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31" name="Vrije vorm: Shape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32" name="Vrije vorm: Shape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33" name="Vrije vorm: Shape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34" name="Vrije vorm: Shape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35" name="Vrije vorm: Shape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36" name="Vrije vorm: Shape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37" name="Vrije vorm: Shape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grpSp>
        <p:nvGrpSpPr>
          <p:cNvPr id="43" name="Groep 42">
            <a:extLst>
              <a:ext uri="{FF2B5EF4-FFF2-40B4-BE49-F238E27FC236}">
                <a16:creationId xmlns:a16="http://schemas.microsoft.com/office/drawing/2014/main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Afgeronde rechthoek 15">
              <a:extLst>
                <a:ext uri="{FF2B5EF4-FFF2-40B4-BE49-F238E27FC236}">
                  <a16:creationId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nl-NL" dirty="0"/>
            </a:p>
          </p:txBody>
        </p:sp>
        <p:sp>
          <p:nvSpPr>
            <p:cNvPr id="45" name="Afgeronde rechthoek 15">
              <a:extLst>
                <a:ext uri="{FF2B5EF4-FFF2-40B4-BE49-F238E27FC236}">
                  <a16:creationId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  <p:sp>
          <p:nvSpPr>
            <p:cNvPr id="46" name="Rechthoek: Afgeronde hoeken 45">
              <a:extLst>
                <a:ext uri="{FF2B5EF4-FFF2-40B4-BE49-F238E27FC236}">
                  <a16:creationId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  <p:sp>
          <p:nvSpPr>
            <p:cNvPr id="47" name="Afgeronde rechthoek 15">
              <a:extLst>
                <a:ext uri="{FF2B5EF4-FFF2-40B4-BE49-F238E27FC236}">
                  <a16:creationId xmlns:a16="http://schemas.microsoft.com/office/drawing/2014/main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  <p:sp>
          <p:nvSpPr>
            <p:cNvPr id="48" name="Afgeronde rechthoek 15">
              <a:extLst>
                <a:ext uri="{FF2B5EF4-FFF2-40B4-BE49-F238E27FC236}">
                  <a16:creationId xmlns:a16="http://schemas.microsoft.com/office/drawing/2014/main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nl-NL" dirty="0"/>
            </a:p>
          </p:txBody>
        </p:sp>
        <p:sp>
          <p:nvSpPr>
            <p:cNvPr id="49" name="Ovaal 48">
              <a:extLst>
                <a:ext uri="{FF2B5EF4-FFF2-40B4-BE49-F238E27FC236}">
                  <a16:creationId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nl-NL" dirty="0"/>
            </a:p>
          </p:txBody>
        </p:sp>
        <p:sp>
          <p:nvSpPr>
            <p:cNvPr id="50" name="Ovaal 49">
              <a:extLst>
                <a:ext uri="{FF2B5EF4-FFF2-40B4-BE49-F238E27FC236}">
                  <a16:creationId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nl-NL" dirty="0"/>
            </a:p>
          </p:txBody>
        </p:sp>
        <p:sp>
          <p:nvSpPr>
            <p:cNvPr id="51" name="Ovaal 50">
              <a:extLst>
                <a:ext uri="{FF2B5EF4-FFF2-40B4-BE49-F238E27FC236}">
                  <a16:creationId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nl-NL" dirty="0"/>
            </a:p>
          </p:txBody>
        </p:sp>
      </p:grp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rtlCol="0"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nl-NL" dirty="0"/>
              <a:t>Benadrukte tekst kan hier komen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l-NL" dirty="0"/>
              <a:t>Klik om de titelstijl van het model te bewerken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Hier afbeelding invoegen of slepen en neerzetten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35FD3B7C-17C6-4327-986C-A8A6D6EC1B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3509766"/>
            <a:ext cx="2951163" cy="2322709"/>
          </a:xfrm>
        </p:spPr>
        <p:txBody>
          <a:bodyPr rtlCol="0"/>
          <a:lstStyle/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336286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getallen op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Vrije vorm: Shape 17">
            <a:extLst>
              <a:ext uri="{FF2B5EF4-FFF2-40B4-BE49-F238E27FC236}">
                <a16:creationId xmlns:a16="http://schemas.microsoft.com/office/drawing/2014/main" id="{730F7266-25A0-4B3A-A8CE-F083ECC9D4C6}"/>
              </a:ext>
            </a:extLst>
          </p:cNvPr>
          <p:cNvSpPr/>
          <p:nvPr userDrawn="1"/>
        </p:nvSpPr>
        <p:spPr>
          <a:xfrm>
            <a:off x="0" y="2539992"/>
            <a:ext cx="5373076" cy="4318008"/>
          </a:xfrm>
          <a:custGeom>
            <a:avLst/>
            <a:gdLst>
              <a:gd name="connsiteX0" fmla="*/ 4972877 w 5373076"/>
              <a:gd name="connsiteY0" fmla="*/ 1816430 h 4318008"/>
              <a:gd name="connsiteX1" fmla="*/ 5211912 w 5373076"/>
              <a:gd name="connsiteY1" fmla="*/ 2046590 h 4318008"/>
              <a:gd name="connsiteX2" fmla="*/ 4866804 w 5373076"/>
              <a:gd name="connsiteY2" fmla="*/ 2013272 h 4318008"/>
              <a:gd name="connsiteX3" fmla="*/ 3721849 w 5373076"/>
              <a:gd name="connsiteY3" fmla="*/ 1808102 h 4318008"/>
              <a:gd name="connsiteX4" fmla="*/ 3854624 w 5373076"/>
              <a:gd name="connsiteY4" fmla="*/ 2524110 h 4318008"/>
              <a:gd name="connsiteX5" fmla="*/ 3419634 w 5373076"/>
              <a:gd name="connsiteY5" fmla="*/ 2322178 h 4318008"/>
              <a:gd name="connsiteX6" fmla="*/ 3604566 w 5373076"/>
              <a:gd name="connsiteY6" fmla="*/ 1945430 h 4318008"/>
              <a:gd name="connsiteX7" fmla="*/ 2301472 w 5373076"/>
              <a:gd name="connsiteY7" fmla="*/ 1771765 h 4318008"/>
              <a:gd name="connsiteX8" fmla="*/ 3237442 w 5373076"/>
              <a:gd name="connsiteY8" fmla="*/ 2134997 h 4318008"/>
              <a:gd name="connsiteX9" fmla="*/ 3266331 w 5373076"/>
              <a:gd name="connsiteY9" fmla="*/ 2949530 h 4318008"/>
              <a:gd name="connsiteX10" fmla="*/ 1897852 w 5373076"/>
              <a:gd name="connsiteY10" fmla="*/ 4318008 h 4318008"/>
              <a:gd name="connsiteX11" fmla="*/ 134565 w 5373076"/>
              <a:gd name="connsiteY11" fmla="*/ 4318008 h 4318008"/>
              <a:gd name="connsiteX12" fmla="*/ 0 w 5373076"/>
              <a:gd name="connsiteY12" fmla="*/ 4183443 h 4318008"/>
              <a:gd name="connsiteX13" fmla="*/ 0 w 5373076"/>
              <a:gd name="connsiteY13" fmla="*/ 2855805 h 4318008"/>
              <a:gd name="connsiteX14" fmla="*/ 5243699 w 5373076"/>
              <a:gd name="connsiteY14" fmla="*/ 652159 h 4318008"/>
              <a:gd name="connsiteX15" fmla="*/ 5058767 w 5373076"/>
              <a:gd name="connsiteY15" fmla="*/ 1028908 h 4318008"/>
              <a:gd name="connsiteX16" fmla="*/ 4960786 w 5373076"/>
              <a:gd name="connsiteY16" fmla="*/ 983422 h 4318008"/>
              <a:gd name="connsiteX17" fmla="*/ 3473588 w 5373076"/>
              <a:gd name="connsiteY17" fmla="*/ 405712 h 4318008"/>
              <a:gd name="connsiteX18" fmla="*/ 4094196 w 5373076"/>
              <a:gd name="connsiteY18" fmla="*/ 1366894 h 4318008"/>
              <a:gd name="connsiteX19" fmla="*/ 3778134 w 5373076"/>
              <a:gd name="connsiteY19" fmla="*/ 1741309 h 4318008"/>
              <a:gd name="connsiteX20" fmla="*/ 2824519 w 5373076"/>
              <a:gd name="connsiteY20" fmla="*/ 1808100 h 4318008"/>
              <a:gd name="connsiteX21" fmla="*/ 4454991 w 5373076"/>
              <a:gd name="connsiteY21" fmla="*/ 0 h 4318008"/>
              <a:gd name="connsiteX22" fmla="*/ 5373076 w 5373076"/>
              <a:gd name="connsiteY22" fmla="*/ 32358 h 4318008"/>
              <a:gd name="connsiteX23" fmla="*/ 4628717 w 5373076"/>
              <a:gd name="connsiteY23" fmla="*/ 1349015 h 4318008"/>
              <a:gd name="connsiteX24" fmla="*/ 4094010 w 5373076"/>
              <a:gd name="connsiteY24" fmla="*/ 779481 h 431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3076" h="4318008">
                <a:moveTo>
                  <a:pt x="4972877" y="1816430"/>
                </a:moveTo>
                <a:lnTo>
                  <a:pt x="5211912" y="2046590"/>
                </a:lnTo>
                <a:lnTo>
                  <a:pt x="4866804" y="2013272"/>
                </a:lnTo>
                <a:close/>
                <a:moveTo>
                  <a:pt x="3721849" y="1808102"/>
                </a:moveTo>
                <a:lnTo>
                  <a:pt x="3854624" y="2524110"/>
                </a:lnTo>
                <a:lnTo>
                  <a:pt x="3419634" y="2322178"/>
                </a:lnTo>
                <a:lnTo>
                  <a:pt x="3604566" y="1945430"/>
                </a:lnTo>
                <a:close/>
                <a:moveTo>
                  <a:pt x="2301472" y="1771765"/>
                </a:moveTo>
                <a:lnTo>
                  <a:pt x="3237442" y="2134997"/>
                </a:lnTo>
                <a:lnTo>
                  <a:pt x="3266331" y="2949530"/>
                </a:lnTo>
                <a:lnTo>
                  <a:pt x="1897852" y="4318008"/>
                </a:lnTo>
                <a:lnTo>
                  <a:pt x="134565" y="4318008"/>
                </a:lnTo>
                <a:lnTo>
                  <a:pt x="0" y="4183443"/>
                </a:lnTo>
                <a:lnTo>
                  <a:pt x="0" y="2855805"/>
                </a:lnTo>
                <a:close/>
                <a:moveTo>
                  <a:pt x="5243699" y="652159"/>
                </a:moveTo>
                <a:lnTo>
                  <a:pt x="5058767" y="1028908"/>
                </a:lnTo>
                <a:lnTo>
                  <a:pt x="4960786" y="983422"/>
                </a:lnTo>
                <a:close/>
                <a:moveTo>
                  <a:pt x="3473588" y="405712"/>
                </a:moveTo>
                <a:lnTo>
                  <a:pt x="4094196" y="1366894"/>
                </a:lnTo>
                <a:lnTo>
                  <a:pt x="3778134" y="1741309"/>
                </a:lnTo>
                <a:lnTo>
                  <a:pt x="2824519" y="1808100"/>
                </a:lnTo>
                <a:close/>
                <a:moveTo>
                  <a:pt x="4454991" y="0"/>
                </a:moveTo>
                <a:lnTo>
                  <a:pt x="5373076" y="32358"/>
                </a:lnTo>
                <a:lnTo>
                  <a:pt x="4628717" y="1349015"/>
                </a:lnTo>
                <a:lnTo>
                  <a:pt x="4094010" y="7794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l-NL" dirty="0"/>
              <a:t>Klik om de titelstijl van het model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 userDrawn="1">
            <p:ph sz="half" idx="1" hasCustomPrompt="1"/>
          </p:nvPr>
        </p:nvSpPr>
        <p:spPr>
          <a:xfrm>
            <a:off x="906843" y="3429050"/>
            <a:ext cx="4522314" cy="2762949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774740" y="3429000"/>
            <a:ext cx="4522407" cy="2762250"/>
          </a:xfrm>
        </p:spPr>
        <p:txBody>
          <a:bodyPr rtlCol="0"/>
          <a:lstStyle/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FEF984BB-176D-4924-ADAD-52FBC95B07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6463" y="2278063"/>
            <a:ext cx="4522787" cy="885825"/>
          </a:xfrm>
        </p:spPr>
        <p:txBody>
          <a:bodyPr rtlCol="0" anchor="ctr"/>
          <a:lstStyle>
            <a:lvl1pPr marL="0" indent="0">
              <a:buNone/>
              <a:defRPr sz="8000" b="1">
                <a:latin typeface="+mj-lt"/>
              </a:defRPr>
            </a:lvl1pPr>
            <a:lvl2pPr marL="266700" indent="0">
              <a:buNone/>
              <a:defRPr sz="8000">
                <a:latin typeface="+mj-lt"/>
              </a:defRPr>
            </a:lvl2pPr>
            <a:lvl3pPr marL="542925" indent="0">
              <a:buNone/>
              <a:defRPr sz="8000">
                <a:latin typeface="+mj-lt"/>
              </a:defRPr>
            </a:lvl3pPr>
            <a:lvl4pPr marL="809625" indent="0">
              <a:buNone/>
              <a:defRPr sz="8000">
                <a:latin typeface="+mj-lt"/>
              </a:defRPr>
            </a:lvl4pPr>
            <a:lvl5pPr marL="1076325" indent="0">
              <a:buNone/>
              <a:defRPr sz="8000">
                <a:latin typeface="+mj-lt"/>
              </a:defRPr>
            </a:lvl5pPr>
          </a:lstStyle>
          <a:p>
            <a:pPr lvl="0" rtl="0"/>
            <a:r>
              <a:rPr lang="nl-NL" dirty="0"/>
              <a:t>1</a:t>
            </a:r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C59BE1D7-885A-4749-99BA-6909D64AF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2750" y="2278063"/>
            <a:ext cx="4522787" cy="885825"/>
          </a:xfrm>
        </p:spPr>
        <p:txBody>
          <a:bodyPr rtlCol="0" anchor="ctr"/>
          <a:lstStyle>
            <a:lvl1pPr marL="0" indent="0">
              <a:buNone/>
              <a:defRPr sz="8000" b="1" i="0">
                <a:latin typeface="+mj-lt"/>
              </a:defRPr>
            </a:lvl1pPr>
          </a:lstStyle>
          <a:p>
            <a:pPr lvl="0" rtl="0"/>
            <a:r>
              <a:rPr lang="nl-NL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76449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chthoek 6">
            <a:extLst>
              <a:ext uri="{FF2B5EF4-FFF2-40B4-BE49-F238E27FC236}">
                <a16:creationId xmlns:a16="http://schemas.microsoft.com/office/drawing/2014/main" id="{12B87281-2FCA-44C5-BFC9-FD653787EFC4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nl-NL" dirty="0"/>
              <a:t>Klik om de titelstijl van het model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B66BF03E-F48E-4C0A-9078-07AC4DDF896A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>
              <a:solidFill>
                <a:schemeClr val="accent1"/>
              </a:solidFill>
            </a:endParaRP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9F827500-FC74-463C-9312-BC59104AEBD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10EE18F-610D-4230-BA82-4E5007401ADD}"/>
              </a:ext>
            </a:extLst>
          </p:cNvPr>
          <p:cNvSpPr txBox="1"/>
          <p:nvPr userDrawn="1"/>
        </p:nvSpPr>
        <p:spPr>
          <a:xfrm>
            <a:off x="8644380" y="6278857"/>
            <a:ext cx="2600748" cy="1471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nl-NL" sz="1200" dirty="0">
                <a:solidFill>
                  <a:schemeClr val="tx2"/>
                </a:solidFill>
                <a:latin typeface="+mj-lt"/>
              </a:rPr>
              <a:t>Coöperaties Land van Maas en Waal</a:t>
            </a:r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2AF375EA-F235-4EAA-A52F-D6BF0D6EDDCA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>
              <a:solidFill>
                <a:schemeClr val="accent1"/>
              </a:solidFill>
            </a:endParaRP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7E3C8C5B-6356-4B7C-887C-A436D7DB4059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2D142C1D-78E5-4AD5-BEF3-C015D6E3FEBD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300D9306-2240-47FF-AA2F-DC7C26A008A4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50" r:id="rId4"/>
    <p:sldLayoutId id="2147483652" r:id="rId5"/>
    <p:sldLayoutId id="2147483656" r:id="rId6"/>
    <p:sldLayoutId id="2147483657" r:id="rId7"/>
    <p:sldLayoutId id="2147483668" r:id="rId8"/>
    <p:sldLayoutId id="2147483670" r:id="rId9"/>
    <p:sldLayoutId id="2147483653" r:id="rId10"/>
    <p:sldLayoutId id="2147483673" r:id="rId11"/>
    <p:sldLayoutId id="2147483674" r:id="rId12"/>
    <p:sldLayoutId id="2147483676" r:id="rId13"/>
    <p:sldLayoutId id="2147483677" r:id="rId14"/>
    <p:sldLayoutId id="2147483654" r:id="rId15"/>
    <p:sldLayoutId id="2147483660" r:id="rId16"/>
    <p:sldLayoutId id="2147483661" r:id="rId17"/>
    <p:sldLayoutId id="2147483678" r:id="rId18"/>
    <p:sldLayoutId id="2147483685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Gerelateerde afbeelding">
            <a:extLst>
              <a:ext uri="{FF2B5EF4-FFF2-40B4-BE49-F238E27FC236}">
                <a16:creationId xmlns:a16="http://schemas.microsoft.com/office/drawing/2014/main" id="{BAD489F6-546D-438C-B9F4-1027283F730F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" r="5048"/>
          <a:stretch>
            <a:fillRect/>
          </a:stretch>
        </p:blipFill>
        <p:spPr bwMode="auto">
          <a:xfrm>
            <a:off x="0" y="87312"/>
            <a:ext cx="12017375" cy="668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el 6">
            <a:extLst>
              <a:ext uri="{FF2B5EF4-FFF2-40B4-BE49-F238E27FC236}">
                <a16:creationId xmlns:a16="http://schemas.microsoft.com/office/drawing/2014/main" id="{DA0FE6D5-D475-4CBB-A6C2-E3D991A36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049121"/>
            <a:ext cx="6840000" cy="553594"/>
          </a:xfrm>
          <a:solidFill>
            <a:schemeClr val="accent1">
              <a:lumMod val="60000"/>
              <a:lumOff val="40000"/>
              <a:alpha val="90000"/>
            </a:schemeClr>
          </a:solidFill>
        </p:spPr>
        <p:txBody>
          <a:bodyPr rtlCol="0"/>
          <a:lstStyle/>
          <a:p>
            <a:pPr rtl="0"/>
            <a:r>
              <a:rPr lang="nl-NL" i="1" dirty="0"/>
              <a:t>Samen aan de slag voor een vitale en duurzame regio! </a:t>
            </a:r>
          </a:p>
        </p:txBody>
      </p:sp>
      <p:sp>
        <p:nvSpPr>
          <p:cNvPr id="47" name="Vrije vorm: Shape 46" title="geometrische shape">
            <a:extLst>
              <a:ext uri="{FF2B5EF4-FFF2-40B4-BE49-F238E27FC236}">
                <a16:creationId xmlns:a16="http://schemas.microsoft.com/office/drawing/2014/main" id="{B6D0B8EE-8E06-4051-87BF-62C153F3FBBB}"/>
              </a:ext>
            </a:extLst>
          </p:cNvPr>
          <p:cNvSpPr/>
          <p:nvPr/>
        </p:nvSpPr>
        <p:spPr>
          <a:xfrm rot="4308689">
            <a:off x="5269765" y="1275138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nl-NL" dirty="0"/>
              <a:t>Vitaal West Maas en Waal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146810" y="460764"/>
            <a:ext cx="8785860" cy="1214827"/>
          </a:xfrm>
          <a:prstGeom prst="rect">
            <a:avLst/>
          </a:prstGeom>
          <a:solidFill>
            <a:srgbClr val="00B0F0"/>
          </a:solidFill>
        </p:spPr>
        <p:txBody>
          <a:bodyPr vert="horz" lIns="432000" tIns="0" rIns="432000" bIns="14400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15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Bijeenkomst start om 20:15 uur</a:t>
            </a:r>
          </a:p>
        </p:txBody>
      </p:sp>
    </p:spTree>
    <p:extLst>
      <p:ext uri="{BB962C8B-B14F-4D97-AF65-F5344CB8AC3E}">
        <p14:creationId xmlns:p14="http://schemas.microsoft.com/office/powerpoint/2010/main" val="1485234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66797" y="653144"/>
            <a:ext cx="9144000" cy="696684"/>
          </a:xfrm>
        </p:spPr>
        <p:txBody>
          <a:bodyPr/>
          <a:lstStyle/>
          <a:p>
            <a:pPr algn="l"/>
            <a:r>
              <a:rPr lang="nl-NL" sz="3600" b="1" dirty="0"/>
              <a:t>Verenigingszaken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66797" y="1440542"/>
            <a:ext cx="9144000" cy="4746169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nl-NL" b="1" dirty="0"/>
          </a:p>
          <a:p>
            <a:pPr algn="l"/>
            <a:r>
              <a:rPr lang="nl-NL" b="1" dirty="0"/>
              <a:t>Bestuurlijke versterking</a:t>
            </a:r>
          </a:p>
          <a:p>
            <a:pPr algn="l"/>
            <a:endParaRPr lang="nl-NL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/>
              <a:t>Geen aanmeldingen  </a:t>
            </a:r>
            <a:r>
              <a:rPr lang="nl-NL" dirty="0" err="1"/>
              <a:t>nav</a:t>
            </a:r>
            <a:r>
              <a:rPr lang="nl-NL" dirty="0"/>
              <a:t> oproep 27 mei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/>
              <a:t>Voorstel om vertrouwenscommissie in het leven te roepen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/>
          </a:p>
          <a:p>
            <a:pPr algn="l"/>
            <a:r>
              <a:rPr lang="nl-NL" b="1" dirty="0"/>
              <a:t>Overige versterking</a:t>
            </a:r>
          </a:p>
          <a:p>
            <a:pPr algn="l"/>
            <a:endParaRPr lang="nl-NL" dirty="0"/>
          </a:p>
          <a:p>
            <a:pPr algn="l"/>
            <a:r>
              <a:rPr lang="nl-NL" dirty="0"/>
              <a:t>		</a:t>
            </a:r>
          </a:p>
        </p:txBody>
      </p:sp>
      <p:pic>
        <p:nvPicPr>
          <p:cNvPr id="4" name="Picture 2" descr="https://tse3.explicit.bing.net/th?id=OIP.W8FwHeElDX1IGdxiRatECAAAAA&amp;pid=Api&amp;P=0&amp;w=274&amp;h=1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877" y="1546088"/>
            <a:ext cx="260985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tse3.mm.bing.net/th?id=OIP.KGOANsM2pvVu_AMVRkWpSQAAAA&amp;pid=Api&amp;P=0&amp;w=250&amp;h=2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16" y="4353374"/>
            <a:ext cx="23812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679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66797" y="653144"/>
            <a:ext cx="9144000" cy="696684"/>
          </a:xfrm>
        </p:spPr>
        <p:txBody>
          <a:bodyPr/>
          <a:lstStyle/>
          <a:p>
            <a:pPr algn="l"/>
            <a:r>
              <a:rPr lang="nl-NL" sz="3600" b="1" dirty="0"/>
              <a:t>Verenigingszaken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11222" y="1705066"/>
            <a:ext cx="9144000" cy="4746169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nl-NL" b="1" dirty="0"/>
          </a:p>
          <a:p>
            <a:pPr algn="l"/>
            <a:r>
              <a:rPr lang="nl-NL" b="1" dirty="0"/>
              <a:t>Aanpassing Huishoudelijke Reglement</a:t>
            </a:r>
          </a:p>
          <a:p>
            <a:pPr algn="l"/>
            <a:endParaRPr lang="nl-NL" b="1" dirty="0"/>
          </a:p>
          <a:p>
            <a:pPr algn="l"/>
            <a:r>
              <a:rPr lang="nl-NL" dirty="0"/>
              <a:t>Formeel eindigt lidmaatschap bij overlijden en opzegging van lid</a:t>
            </a:r>
          </a:p>
          <a:p>
            <a:pPr algn="l"/>
            <a:r>
              <a:rPr lang="nl-NL" dirty="0"/>
              <a:t>Formeel moet bij een verhuizing bestuur lidmaatschap opzeggen?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/>
              <a:t>Hoe gaan we hier mee om?</a:t>
            </a:r>
          </a:p>
          <a:p>
            <a:pPr algn="l"/>
            <a:endParaRPr lang="nl-NL" dirty="0"/>
          </a:p>
          <a:p>
            <a:pPr algn="l"/>
            <a:r>
              <a:rPr lang="nl-NL" dirty="0"/>
              <a:t>		</a:t>
            </a:r>
          </a:p>
        </p:txBody>
      </p:sp>
      <p:pic>
        <p:nvPicPr>
          <p:cNvPr id="2050" name="Picture 2" descr="https://tse2.mm.bing.net/th?id=OIP.gh6jzkvB9Op6MrZZBHsqoAAAAA&amp;pid=Api&amp;P=0&amp;w=300&amp;h=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739" y="2973434"/>
            <a:ext cx="26193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211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66797" y="653144"/>
            <a:ext cx="9144000" cy="696684"/>
          </a:xfrm>
        </p:spPr>
        <p:txBody>
          <a:bodyPr/>
          <a:lstStyle/>
          <a:p>
            <a:pPr algn="l"/>
            <a:r>
              <a:rPr lang="nl-NL" sz="3600" b="1" dirty="0"/>
              <a:t>Verenigingszaken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66797" y="1405617"/>
            <a:ext cx="9144000" cy="4746169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nl-NL" b="1" dirty="0"/>
          </a:p>
          <a:p>
            <a:pPr algn="l"/>
            <a:r>
              <a:rPr lang="nl-NL" b="1" dirty="0"/>
              <a:t>Lidmaatschap Energie Samen Rivierenland</a:t>
            </a:r>
          </a:p>
          <a:p>
            <a:pPr algn="l"/>
            <a:endParaRPr lang="nl-NL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/>
              <a:t>Coöperatie voor coöperaties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/>
              <a:t>Rivierenland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/>
              <a:t>Dienstverlening aan haar leden in de breedste zin van het woord </a:t>
            </a:r>
          </a:p>
          <a:p>
            <a:pPr marL="685800" lvl="1" indent="-228600" algn="l">
              <a:buFont typeface="+mj-lt"/>
              <a:buAutoNum type="arabicPeriod"/>
            </a:pPr>
            <a:r>
              <a:rPr lang="nl-NL" sz="1400" dirty="0"/>
              <a:t>Regionaal aanbieden van energiediensten aan particulieren, bedrijven en instellingen in samenwerking met de leden </a:t>
            </a:r>
          </a:p>
          <a:p>
            <a:pPr marL="685800" lvl="1" indent="-228600" algn="l">
              <a:buFont typeface="+mj-lt"/>
              <a:buAutoNum type="arabicPeriod"/>
            </a:pPr>
            <a:r>
              <a:rPr lang="nl-NL" sz="1400" dirty="0"/>
              <a:t>Belangenbehartiging van de leden richting RES, provincie, Rijk en landelijke koepels op het gebied van (coöperatieve) energietransitie </a:t>
            </a:r>
          </a:p>
          <a:p>
            <a:pPr marL="685800" lvl="1" indent="-228600" algn="l">
              <a:buFont typeface="+mj-lt"/>
              <a:buAutoNum type="arabicPeriod"/>
            </a:pPr>
            <a:r>
              <a:rPr lang="nl-NL" sz="1400" dirty="0"/>
              <a:t>Onderhouden van relevante contacten met commerciële partijen; ontwikkelaars, leveranciers, adviseurs </a:t>
            </a:r>
          </a:p>
          <a:p>
            <a:pPr marL="685800" lvl="1" indent="-228600" algn="l">
              <a:buFont typeface="+mj-lt"/>
              <a:buAutoNum type="arabicPeriod"/>
            </a:pPr>
            <a:r>
              <a:rPr lang="nl-NL" sz="1400" dirty="0"/>
              <a:t>Fondswerving en acquisitie voor regionale activiteiten </a:t>
            </a:r>
          </a:p>
          <a:p>
            <a:pPr marL="685800" lvl="1" indent="-228600" algn="l">
              <a:buFont typeface="+mj-lt"/>
              <a:buAutoNum type="arabicPeriod"/>
            </a:pPr>
            <a:r>
              <a:rPr lang="nl-NL" sz="1400" dirty="0"/>
              <a:t>Het beschikbaar maken en houden van kennis en capaciteit (handjes) tbv leden, klanten en andere stakeholders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/>
              <a:t>Lidmaatschap EUR 5.000 waarvan deel terug komt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/>
          </a:p>
          <a:p>
            <a:pPr algn="l"/>
            <a:endParaRPr lang="nl-NL" dirty="0"/>
          </a:p>
          <a:p>
            <a:pPr algn="l"/>
            <a:r>
              <a:rPr lang="nl-NL" dirty="0"/>
              <a:t>		</a:t>
            </a:r>
          </a:p>
        </p:txBody>
      </p:sp>
      <p:pic>
        <p:nvPicPr>
          <p:cNvPr id="3074" name="Picture 2" descr="https://tse3.mm.bing.net/th?id=OIP.a_7AyYkpomYuU2P-o6sLHAAAAA&amp;pid=Api&amp;P=0&amp;w=208&amp;h=1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5" y="1668780"/>
            <a:ext cx="19812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105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68">
            <a:extLst>
              <a:ext uri="{FF2B5EF4-FFF2-40B4-BE49-F238E27FC236}">
                <a16:creationId xmlns:a16="http://schemas.microsoft.com/office/drawing/2014/main" id="{9094F737-072A-4698-839D-8C6B308401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993" r="16993"/>
          <a:stretch>
            <a:fillRect/>
          </a:stretch>
        </p:blipFill>
        <p:spPr>
          <a:xfrm>
            <a:off x="5985112" y="570820"/>
            <a:ext cx="6208713" cy="6273800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1EF83B-7DED-4513-8B5F-48DC45979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911" y="570820"/>
            <a:ext cx="10004402" cy="851580"/>
          </a:xfrm>
        </p:spPr>
        <p:txBody>
          <a:bodyPr/>
          <a:lstStyle/>
          <a:p>
            <a:pPr algn="l"/>
            <a:r>
              <a:rPr lang="en-US" dirty="0"/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AA5072-D4D1-4942-95B5-7DCFAAAD3E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911" y="1422400"/>
            <a:ext cx="9144000" cy="5115560"/>
          </a:xfrm>
        </p:spPr>
        <p:txBody>
          <a:bodyPr anchor="ctr" anchorCtr="0"/>
          <a:lstStyle/>
          <a:p>
            <a:pPr marL="457200" indent="-457200" algn="l">
              <a:buFont typeface="+mj-lt"/>
              <a:buAutoNum type="arabicPeriod"/>
            </a:pPr>
            <a:r>
              <a:rPr lang="en-US" b="1" dirty="0"/>
              <a:t>Opening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err="1"/>
              <a:t>Mededelingen</a:t>
            </a:r>
            <a:endParaRPr lang="en-US" dirty="0"/>
          </a:p>
          <a:p>
            <a:pPr marL="457200" indent="-457200" algn="l">
              <a:buFont typeface="+mj-lt"/>
              <a:buAutoNum type="arabicPeriod"/>
            </a:pPr>
            <a:r>
              <a:rPr lang="en-US" dirty="0" err="1"/>
              <a:t>Ingekomen</a:t>
            </a:r>
            <a:r>
              <a:rPr lang="en-US" dirty="0"/>
              <a:t> </a:t>
            </a:r>
            <a:r>
              <a:rPr lang="en-US" dirty="0" err="1"/>
              <a:t>stukken</a:t>
            </a:r>
            <a:endParaRPr lang="en-US" dirty="0"/>
          </a:p>
          <a:p>
            <a:pPr marL="457200" indent="-457200" algn="l">
              <a:buFont typeface="+mj-lt"/>
              <a:buAutoNum type="arabicPeriod"/>
            </a:pPr>
            <a:r>
              <a:rPr lang="en-US" dirty="0" err="1"/>
              <a:t>Verenigingszaken</a:t>
            </a:r>
            <a:endParaRPr lang="en-US" dirty="0"/>
          </a:p>
          <a:p>
            <a:pPr marL="457200" indent="-457200" algn="l">
              <a:buFont typeface="+mj-lt"/>
              <a:buAutoNum type="arabicPeriod"/>
            </a:pPr>
            <a:r>
              <a:rPr lang="en-US" b="1" dirty="0" err="1"/>
              <a:t>Actualiteiten</a:t>
            </a:r>
            <a:endParaRPr lang="en-US" b="1" dirty="0"/>
          </a:p>
          <a:p>
            <a:pPr marL="914400" lvl="1" indent="-457200" algn="l">
              <a:buFont typeface="+mj-lt"/>
              <a:buAutoNum type="arabicPeriod"/>
            </a:pPr>
            <a:r>
              <a:rPr lang="en-US" dirty="0"/>
              <a:t>Wind 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dirty="0" err="1"/>
              <a:t>Zon</a:t>
            </a:r>
            <a:endParaRPr lang="en-US" dirty="0"/>
          </a:p>
          <a:p>
            <a:pPr marL="457200" indent="-457200" algn="l">
              <a:buFont typeface="+mj-lt"/>
              <a:buAutoNum type="arabicPeriod"/>
            </a:pPr>
            <a:r>
              <a:rPr lang="en-US" dirty="0" err="1"/>
              <a:t>Rondvraag</a:t>
            </a:r>
            <a:endParaRPr lang="en-US" dirty="0"/>
          </a:p>
          <a:p>
            <a:pPr marL="457200" indent="-457200" algn="l">
              <a:buFont typeface="+mj-lt"/>
              <a:buAutoNum type="arabicPeriod"/>
            </a:pPr>
            <a:r>
              <a:rPr lang="en-US" dirty="0" err="1"/>
              <a:t>Sluiting</a:t>
            </a:r>
            <a:endParaRPr lang="en-US" dirty="0"/>
          </a:p>
          <a:p>
            <a:pPr lvl="1"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081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66797" y="653144"/>
            <a:ext cx="9144000" cy="696684"/>
          </a:xfrm>
        </p:spPr>
        <p:txBody>
          <a:bodyPr/>
          <a:lstStyle/>
          <a:p>
            <a:pPr algn="l"/>
            <a:r>
              <a:rPr lang="nl-NL" sz="3600" b="1" dirty="0"/>
              <a:t>Actualiteiten- Wind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66797" y="1440542"/>
            <a:ext cx="9144000" cy="4746169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nl-NL" b="1" dirty="0"/>
          </a:p>
          <a:p>
            <a:pPr algn="l"/>
            <a:r>
              <a:rPr lang="nl-NL" b="1" dirty="0"/>
              <a:t>Digitale bijeenkomst omwonenden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/>
              <a:t>2 en 7 juni 4 digitale sessies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/>
              <a:t>Ca 1/3 heeft bijeenkomst bijgewoond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/>
              <a:t>Open dialoog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/>
              <a:t>Constructief, kritisch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/>
          </a:p>
          <a:p>
            <a:pPr algn="l"/>
            <a:r>
              <a:rPr lang="nl-NL" dirty="0"/>
              <a:t>Afspraak: vervolg in een fysieke setting. Eventueel met een bezoek aan een windturbine</a:t>
            </a:r>
          </a:p>
          <a:p>
            <a:pPr algn="l"/>
            <a:endParaRPr lang="nl-NL" b="1" dirty="0"/>
          </a:p>
          <a:p>
            <a:pPr algn="l"/>
            <a:endParaRPr lang="nl-NL" dirty="0"/>
          </a:p>
          <a:p>
            <a:pPr algn="l"/>
            <a:r>
              <a:rPr lang="nl-NL" dirty="0"/>
              <a:t>		</a:t>
            </a:r>
          </a:p>
        </p:txBody>
      </p:sp>
      <p:pic>
        <p:nvPicPr>
          <p:cNvPr id="1026" name="Picture 2" descr="https://tse3.mm.bing.net/th?id=OIP.aRT7_u8CA7Cgcpu45eQIQwHaGW&amp;pid=Api&amp;P=0&amp;w=198&amp;h=1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214" y="1578292"/>
            <a:ext cx="3170555" cy="272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838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66797" y="653144"/>
            <a:ext cx="9144000" cy="696684"/>
          </a:xfrm>
        </p:spPr>
        <p:txBody>
          <a:bodyPr/>
          <a:lstStyle/>
          <a:p>
            <a:pPr algn="l"/>
            <a:r>
              <a:rPr lang="nl-NL" sz="3600" b="1" dirty="0"/>
              <a:t>Actualiteiten- Wind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66797" y="1440542"/>
            <a:ext cx="9144000" cy="4746169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nl-NL" b="1" dirty="0"/>
          </a:p>
          <a:p>
            <a:pPr algn="l"/>
            <a:r>
              <a:rPr lang="nl-NL" b="1" dirty="0"/>
              <a:t>16 juni digitale bijeenkomst Gelderse Gedeputeerd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/>
              <a:t>Jan van de Meer (GL)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/>
              <a:t>Op verzoek provincie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/>
              <a:t>‘Toelichting op plan en concept vanuit Vitaal West Maas en Waal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/>
          </a:p>
          <a:p>
            <a:pPr algn="l"/>
            <a:endParaRPr lang="nl-NL" dirty="0"/>
          </a:p>
          <a:p>
            <a:pPr algn="l"/>
            <a:r>
              <a:rPr lang="nl-NL" dirty="0"/>
              <a:t>		</a:t>
            </a:r>
          </a:p>
        </p:txBody>
      </p:sp>
      <p:pic>
        <p:nvPicPr>
          <p:cNvPr id="4098" name="Picture 2" descr="https://tse4.mm.bing.net/th?id=OIP.MQxCzvLAsBMvQG64P79_jwHaBr&amp;pid=Api&amp;P=0&amp;w=576&amp;h=1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553017"/>
            <a:ext cx="4514850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912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66797" y="616631"/>
            <a:ext cx="9144000" cy="696684"/>
          </a:xfrm>
        </p:spPr>
        <p:txBody>
          <a:bodyPr/>
          <a:lstStyle/>
          <a:p>
            <a:pPr algn="l"/>
            <a:r>
              <a:rPr lang="nl-NL" sz="3600" b="1" dirty="0"/>
              <a:t>Actualiteiten- Wind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66797" y="1313315"/>
            <a:ext cx="9144000" cy="4746169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nl-NL" b="1" dirty="0"/>
          </a:p>
          <a:p>
            <a:pPr algn="l"/>
            <a:r>
              <a:rPr lang="nl-NL" b="1" dirty="0"/>
              <a:t>Principeverzoek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/>
              <a:t>Niet meer en minder dan een formele kennisgeving dat er een plan is.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/>
              <a:t>Plan hoofdlijnen, </a:t>
            </a:r>
            <a:r>
              <a:rPr lang="nl-NL" dirty="0" err="1"/>
              <a:t>criticals</a:t>
            </a:r>
            <a:r>
              <a:rPr lang="nl-NL" dirty="0"/>
              <a:t> meer onderzoek.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/>
              <a:t>Nadrukkelijk geen verzoek tot vergunning.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/>
          </a:p>
          <a:p>
            <a:pPr algn="l"/>
            <a:r>
              <a:rPr lang="nl-NL" dirty="0"/>
              <a:t>Principeverzoek is ingediend op 7- juli 2021</a:t>
            </a:r>
          </a:p>
          <a:p>
            <a:pPr algn="l"/>
            <a:endParaRPr lang="nl-NL" dirty="0"/>
          </a:p>
          <a:p>
            <a:pPr algn="l"/>
            <a:r>
              <a:rPr lang="nl-NL" dirty="0"/>
              <a:t>		</a:t>
            </a:r>
          </a:p>
        </p:txBody>
      </p:sp>
      <p:pic>
        <p:nvPicPr>
          <p:cNvPr id="2050" name="Picture 2" descr="https://tse4.mm.bing.net/th?id=OIP.W9HxMPZxmiyxevEzUD9iwAHaFy&amp;pid=Api&amp;P=0&amp;w=222&amp;h=1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132" y="3780502"/>
            <a:ext cx="2907665" cy="227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92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66797" y="653144"/>
            <a:ext cx="9144000" cy="696684"/>
          </a:xfrm>
        </p:spPr>
        <p:txBody>
          <a:bodyPr/>
          <a:lstStyle/>
          <a:p>
            <a:pPr algn="l"/>
            <a:r>
              <a:rPr lang="nl-NL" sz="3600" b="1" dirty="0"/>
              <a:t>Actualiteiten- Wind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83967" y="1349828"/>
            <a:ext cx="9144000" cy="4746169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nl-NL" b="1" dirty="0"/>
          </a:p>
          <a:p>
            <a:pPr algn="l"/>
            <a:r>
              <a:rPr lang="nl-NL" b="1" dirty="0"/>
              <a:t>Vervolgtraject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/>
              <a:t>Kader wind gemeente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/>
              <a:t>Reactie Principe verzoek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/>
              <a:t>Rust in relatie tot verkiezingen 2022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/>
          </a:p>
          <a:p>
            <a:pPr algn="l"/>
            <a:endParaRPr lang="nl-NL" dirty="0"/>
          </a:p>
          <a:p>
            <a:pPr algn="l"/>
            <a:r>
              <a:rPr lang="nl-NL" dirty="0"/>
              <a:t>		</a:t>
            </a:r>
          </a:p>
        </p:txBody>
      </p:sp>
      <p:pic>
        <p:nvPicPr>
          <p:cNvPr id="4" name="Picture 2" descr="https://tse1.mm.bing.net/th?id=OIP.-5kR0lbuSt4taBcQ7HoTmAHaEB&amp;pid=Api&amp;P=0&amp;w=315&amp;h=1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631" y="2175554"/>
            <a:ext cx="4788817" cy="259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310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66797" y="653144"/>
            <a:ext cx="9144000" cy="696684"/>
          </a:xfrm>
        </p:spPr>
        <p:txBody>
          <a:bodyPr/>
          <a:lstStyle/>
          <a:p>
            <a:pPr algn="l"/>
            <a:r>
              <a:rPr lang="nl-NL" sz="3600" b="1" dirty="0"/>
              <a:t>Actualiteiten- Zon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917" y="1738448"/>
            <a:ext cx="9144000" cy="4746169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nl-NL" b="1" dirty="0"/>
          </a:p>
          <a:p>
            <a:pPr algn="l"/>
            <a:r>
              <a:rPr lang="nl-NL" b="1" dirty="0"/>
              <a:t>Kader zon is gereed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/>
              <a:t>Gemeente geeft tender uit voor ca 25 ha (&gt;2 ha).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/>
              <a:t>Tender sluit 27 augustus</a:t>
            </a:r>
          </a:p>
          <a:p>
            <a:pPr algn="l"/>
            <a:endParaRPr lang="nl-N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/>
              <a:t>Toevlucht van initiatiefnemers.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NL" dirty="0"/>
              <a:t>Samen Wamel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/>
              <a:t>Zelf niets ontwikkelen</a:t>
            </a:r>
          </a:p>
          <a:p>
            <a:pPr algn="l"/>
            <a:endParaRPr lang="nl-NL" dirty="0"/>
          </a:p>
          <a:p>
            <a:pPr algn="l"/>
            <a:r>
              <a:rPr lang="nl-NL" dirty="0"/>
              <a:t>		</a:t>
            </a:r>
          </a:p>
        </p:txBody>
      </p:sp>
      <p:pic>
        <p:nvPicPr>
          <p:cNvPr id="6146" name="Picture 2" descr="https://tse3.mm.bing.net/th?id=OIP.fya_Po41JFRKbdv8DN0EzQHaE8&amp;pid=Api&amp;P=0&amp;w=251&amp;h=1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3604260"/>
            <a:ext cx="3867785" cy="258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013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66797" y="653144"/>
            <a:ext cx="9144000" cy="696684"/>
          </a:xfrm>
        </p:spPr>
        <p:txBody>
          <a:bodyPr/>
          <a:lstStyle/>
          <a:p>
            <a:pPr algn="l"/>
            <a:r>
              <a:rPr lang="nl-NL" sz="3600" b="1" dirty="0"/>
              <a:t>Actualiteiten- Zon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83967" y="1349828"/>
            <a:ext cx="9144000" cy="4746169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nl-NL" b="1" dirty="0"/>
          </a:p>
          <a:p>
            <a:pPr algn="l"/>
            <a:r>
              <a:rPr lang="nl-NL" b="1" dirty="0"/>
              <a:t>Huidig beleid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/>
              <a:t>Voorkeur kleine percelen / bouwblok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1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/>
              <a:t>Grotere percelen open kom ondersteunend aan wind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1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/>
              <a:t>Bij samenwerking  minimaal 50% omgeving , betrokken </a:t>
            </a:r>
          </a:p>
          <a:p>
            <a:pPr algn="l"/>
            <a:r>
              <a:rPr lang="nl-NL" sz="1800" dirty="0"/>
              <a:t>vanaf start, geen aantasting landbouwstructuur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/>
          </a:p>
          <a:p>
            <a:pPr algn="l"/>
            <a:endParaRPr lang="nl-N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/>
          </a:p>
          <a:p>
            <a:pPr algn="l"/>
            <a:endParaRPr lang="nl-NL" dirty="0"/>
          </a:p>
          <a:p>
            <a:pPr algn="l"/>
            <a:r>
              <a:rPr lang="nl-NL" dirty="0"/>
              <a:t>		</a:t>
            </a:r>
          </a:p>
        </p:txBody>
      </p:sp>
      <p:pic>
        <p:nvPicPr>
          <p:cNvPr id="5122" name="Picture 2" descr="https://tse3.mm.bing.net/th?id=OIP.fya_Po41JFRKbdv8DN0EzQHaE8&amp;pid=Api&amp;P=0&amp;w=251&amp;h=1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627" y="3489775"/>
            <a:ext cx="3893820" cy="260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927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0" y="4370597"/>
            <a:ext cx="6012000" cy="1577198"/>
          </a:xfrm>
          <a:solidFill>
            <a:schemeClr val="accent1">
              <a:lumMod val="60000"/>
              <a:lumOff val="40000"/>
            </a:schemeClr>
          </a:solidFill>
        </p:spPr>
        <p:txBody>
          <a:bodyPr rtlCol="0"/>
          <a:lstStyle/>
          <a:p>
            <a:pPr algn="ctr" rtl="0"/>
            <a:r>
              <a:rPr lang="nl-NL" sz="3200" dirty="0"/>
              <a:t>Algemene Ledenvergadering </a:t>
            </a:r>
            <a:br>
              <a:rPr lang="nl-NL" sz="3200" dirty="0"/>
            </a:br>
            <a:r>
              <a:rPr lang="nl-NL" sz="3200" dirty="0"/>
              <a:t>Vitaal West Maas en Waal</a:t>
            </a:r>
            <a:br>
              <a:rPr lang="nl-NL" sz="3200" dirty="0"/>
            </a:br>
            <a:r>
              <a:rPr lang="nl-NL" sz="3200" dirty="0"/>
              <a:t>20 Juli 2021</a:t>
            </a:r>
          </a:p>
        </p:txBody>
      </p:sp>
      <p:grpSp>
        <p:nvGrpSpPr>
          <p:cNvPr id="46" name="Groep 45" title="groep driehoeken">
            <a:extLst>
              <a:ext uri="{FF2B5EF4-FFF2-40B4-BE49-F238E27FC236}">
                <a16:creationId xmlns:a16="http://schemas.microsoft.com/office/drawing/2014/main" id="{62DF6AE8-6133-4C1E-91DD-755705ACF0F1}"/>
              </a:ext>
            </a:extLst>
          </p:cNvPr>
          <p:cNvGrpSpPr/>
          <p:nvPr/>
        </p:nvGrpSpPr>
        <p:grpSpPr>
          <a:xfrm>
            <a:off x="9862160" y="831132"/>
            <a:ext cx="1850209" cy="1915995"/>
            <a:chOff x="9862160" y="831132"/>
            <a:chExt cx="1850209" cy="1915995"/>
          </a:xfrm>
        </p:grpSpPr>
        <p:sp>
          <p:nvSpPr>
            <p:cNvPr id="16" name="Vrije vorm: Shape 15" title="driehoeken">
              <a:extLst>
                <a:ext uri="{FF2B5EF4-FFF2-40B4-BE49-F238E27FC236}">
                  <a16:creationId xmlns:a16="http://schemas.microsoft.com/office/drawing/2014/main" id="{156942E6-31A5-42F5-A00C-A90D409A08BC}"/>
                </a:ext>
              </a:extLst>
            </p:cNvPr>
            <p:cNvSpPr/>
            <p:nvPr/>
          </p:nvSpPr>
          <p:spPr>
            <a:xfrm rot="19260823">
              <a:off x="9984083" y="1150976"/>
              <a:ext cx="467362" cy="344458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  <p:sp>
          <p:nvSpPr>
            <p:cNvPr id="17" name="Vrije vorm: Shape 16" title="driehoeken">
              <a:extLst>
                <a:ext uri="{FF2B5EF4-FFF2-40B4-BE49-F238E27FC236}">
                  <a16:creationId xmlns:a16="http://schemas.microsoft.com/office/drawing/2014/main" id="{055D27E0-4C92-4640-A2B8-86540741DCE6}"/>
                </a:ext>
              </a:extLst>
            </p:cNvPr>
            <p:cNvSpPr/>
            <p:nvPr/>
          </p:nvSpPr>
          <p:spPr>
            <a:xfrm rot="20377627">
              <a:off x="10445799" y="1461330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  <p:sp>
          <p:nvSpPr>
            <p:cNvPr id="18" name="Vrije vorm: Shape 17" title="driehoeken">
              <a:extLst>
                <a:ext uri="{FF2B5EF4-FFF2-40B4-BE49-F238E27FC236}">
                  <a16:creationId xmlns:a16="http://schemas.microsoft.com/office/drawing/2014/main" id="{E760DC62-191E-4D60-AAAC-37DDF411BF9D}"/>
                </a:ext>
              </a:extLst>
            </p:cNvPr>
            <p:cNvSpPr/>
            <p:nvPr/>
          </p:nvSpPr>
          <p:spPr>
            <a:xfrm rot="19260823">
              <a:off x="10485025" y="1232684"/>
              <a:ext cx="250689" cy="18476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  <p:sp>
          <p:nvSpPr>
            <p:cNvPr id="19" name="Vrije vorm: Shape 18" title="driehoeken">
              <a:extLst>
                <a:ext uri="{FF2B5EF4-FFF2-40B4-BE49-F238E27FC236}">
                  <a16:creationId xmlns:a16="http://schemas.microsoft.com/office/drawing/2014/main" id="{B21F5D55-03CC-4A29-B8D0-2B1C7DE7C79D}"/>
                </a:ext>
              </a:extLst>
            </p:cNvPr>
            <p:cNvSpPr/>
            <p:nvPr/>
          </p:nvSpPr>
          <p:spPr>
            <a:xfrm rot="19810388">
              <a:off x="10832584" y="139371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  <p:sp>
          <p:nvSpPr>
            <p:cNvPr id="20" name="Vrije vorm: Shape 19" title="driehoeken">
              <a:extLst>
                <a:ext uri="{FF2B5EF4-FFF2-40B4-BE49-F238E27FC236}">
                  <a16:creationId xmlns:a16="http://schemas.microsoft.com/office/drawing/2014/main" id="{6A692EA0-8FB5-4D6A-B1B1-20463392DEDE}"/>
                </a:ext>
              </a:extLst>
            </p:cNvPr>
            <p:cNvSpPr/>
            <p:nvPr/>
          </p:nvSpPr>
          <p:spPr>
            <a:xfrm rot="18277851">
              <a:off x="10920185" y="9941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  <p:sp>
          <p:nvSpPr>
            <p:cNvPr id="21" name="Vrije vorm: Shape 20" title="driehoeken">
              <a:extLst>
                <a:ext uri="{FF2B5EF4-FFF2-40B4-BE49-F238E27FC236}">
                  <a16:creationId xmlns:a16="http://schemas.microsoft.com/office/drawing/2014/main" id="{46FB2BA9-5E08-4A8F-BC47-8EFA61E4E6CE}"/>
                </a:ext>
              </a:extLst>
            </p:cNvPr>
            <p:cNvSpPr/>
            <p:nvPr/>
          </p:nvSpPr>
          <p:spPr>
            <a:xfrm rot="20761418">
              <a:off x="11313110" y="1642801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  <p:sp>
          <p:nvSpPr>
            <p:cNvPr id="22" name="Vrije vorm: Shape 21" title="driehoeken">
              <a:extLst>
                <a:ext uri="{FF2B5EF4-FFF2-40B4-BE49-F238E27FC236}">
                  <a16:creationId xmlns:a16="http://schemas.microsoft.com/office/drawing/2014/main" id="{5B0A2587-D640-4AEE-9456-860CD02427C8}"/>
                </a:ext>
              </a:extLst>
            </p:cNvPr>
            <p:cNvSpPr/>
            <p:nvPr/>
          </p:nvSpPr>
          <p:spPr>
            <a:xfrm rot="17315293">
              <a:off x="11523906" y="8596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  <p:sp>
          <p:nvSpPr>
            <p:cNvPr id="23" name="Vrije vorm: Shape 22" title="driehoeken">
              <a:extLst>
                <a:ext uri="{FF2B5EF4-FFF2-40B4-BE49-F238E27FC236}">
                  <a16:creationId xmlns:a16="http://schemas.microsoft.com/office/drawing/2014/main" id="{373F2649-8DA3-441F-9BDD-77A942FA3DBE}"/>
                </a:ext>
              </a:extLst>
            </p:cNvPr>
            <p:cNvSpPr/>
            <p:nvPr/>
          </p:nvSpPr>
          <p:spPr>
            <a:xfrm rot="20082236">
              <a:off x="11215766" y="1243239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  <p:sp>
          <p:nvSpPr>
            <p:cNvPr id="24" name="Vrije vorm: Shape 23" title="driehoeken">
              <a:extLst>
                <a:ext uri="{FF2B5EF4-FFF2-40B4-BE49-F238E27FC236}">
                  <a16:creationId xmlns:a16="http://schemas.microsoft.com/office/drawing/2014/main" id="{95933F98-3B9B-4270-9281-570AD41C3F19}"/>
                </a:ext>
              </a:extLst>
            </p:cNvPr>
            <p:cNvSpPr/>
            <p:nvPr/>
          </p:nvSpPr>
          <p:spPr>
            <a:xfrm rot="19879732">
              <a:off x="11436537" y="1436545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  <p:sp>
          <p:nvSpPr>
            <p:cNvPr id="25" name="Vrije vorm: Shape 24" title="driehoeken">
              <a:extLst>
                <a:ext uri="{FF2B5EF4-FFF2-40B4-BE49-F238E27FC236}">
                  <a16:creationId xmlns:a16="http://schemas.microsoft.com/office/drawing/2014/main" id="{3DAB5C84-F2AD-47FD-ABEC-6D6626D2B7FF}"/>
                </a:ext>
              </a:extLst>
            </p:cNvPr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  <a:gd name="connsiteX0" fmla="*/ 487806 w 487806"/>
                <a:gd name="connsiteY0" fmla="*/ 171848 h 510610"/>
                <a:gd name="connsiteX1" fmla="*/ 308036 w 487806"/>
                <a:gd name="connsiteY1" fmla="*/ 510610 h 510610"/>
                <a:gd name="connsiteX2" fmla="*/ 0 w 487806"/>
                <a:gd name="connsiteY2" fmla="*/ 0 h 510610"/>
                <a:gd name="connsiteX3" fmla="*/ 487806 w 487806"/>
                <a:gd name="connsiteY3" fmla="*/ 171848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806" h="51061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  <p:sp>
          <p:nvSpPr>
            <p:cNvPr id="26" name="Vrije vorm: Shape 25" title="driehoeken">
              <a:extLst>
                <a:ext uri="{FF2B5EF4-FFF2-40B4-BE49-F238E27FC236}">
                  <a16:creationId xmlns:a16="http://schemas.microsoft.com/office/drawing/2014/main" id="{A4E2ACF8-4066-4DB9-B5D5-E8AA3B152710}"/>
                </a:ext>
              </a:extLst>
            </p:cNvPr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  <p:sp>
          <p:nvSpPr>
            <p:cNvPr id="27" name="Vrije vorm: Shape 26" title="driehoeken">
              <a:extLst>
                <a:ext uri="{FF2B5EF4-FFF2-40B4-BE49-F238E27FC236}">
                  <a16:creationId xmlns:a16="http://schemas.microsoft.com/office/drawing/2014/main" id="{74FCCA2A-37FF-4031-AF2F-A894DBE6EE0E}"/>
                </a:ext>
              </a:extLst>
            </p:cNvPr>
            <p:cNvSpPr/>
            <p:nvPr/>
          </p:nvSpPr>
          <p:spPr>
            <a:xfrm rot="20761418">
              <a:off x="11280262" y="2096947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  <p:sp>
          <p:nvSpPr>
            <p:cNvPr id="28" name="Vrije vorm: Shape 27" title="driehoeken">
              <a:extLst>
                <a:ext uri="{FF2B5EF4-FFF2-40B4-BE49-F238E27FC236}">
                  <a16:creationId xmlns:a16="http://schemas.microsoft.com/office/drawing/2014/main" id="{5C7D7734-820D-40CE-BBBA-6E6D9452D308}"/>
                </a:ext>
              </a:extLst>
            </p:cNvPr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  <p:sp>
          <p:nvSpPr>
            <p:cNvPr id="29" name="Vrije vorm: Shape 28" title="driehoeken">
              <a:extLst>
                <a:ext uri="{FF2B5EF4-FFF2-40B4-BE49-F238E27FC236}">
                  <a16:creationId xmlns:a16="http://schemas.microsoft.com/office/drawing/2014/main" id="{5BCE508A-E107-4075-9976-73D3ED8272C2}"/>
                </a:ext>
              </a:extLst>
            </p:cNvPr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</p:grp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nl-NL" smtClean="0"/>
              <a:pPr rtl="0"/>
              <a:t>2</a:t>
            </a:fld>
            <a:endParaRPr lang="nl-NL" dirty="0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1C56A31D-1104-484A-9DB3-E0644E3CDB7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alphaModFix amt="70000"/>
          </a:blip>
          <a:srcRect t="7153" b="715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30" name="Picture 6" descr="Afbeeldingsresultaat voor Land van maas en waal">
            <a:extLst>
              <a:ext uri="{FF2B5EF4-FFF2-40B4-BE49-F238E27FC236}">
                <a16:creationId xmlns:a16="http://schemas.microsoft.com/office/drawing/2014/main" id="{15720C6E-5178-422F-ACC2-45B0253C4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" r="1864"/>
          <a:stretch>
            <a:fillRect/>
          </a:stretch>
        </p:blipFill>
        <p:spPr bwMode="auto">
          <a:xfrm>
            <a:off x="6119460" y="86714"/>
            <a:ext cx="4912011" cy="343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ijdelijke aanduiding voor inhoud 7">
            <a:extLst>
              <a:ext uri="{FF2B5EF4-FFF2-40B4-BE49-F238E27FC236}">
                <a16:creationId xmlns:a16="http://schemas.microsoft.com/office/drawing/2014/main" id="{841DD5B3-8651-4B9B-A7E5-6560B2FD9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25" y="3517900"/>
            <a:ext cx="6061635" cy="852697"/>
          </a:xfrm>
        </p:spPr>
        <p:txBody>
          <a:bodyPr rtlCol="0"/>
          <a:lstStyle/>
          <a:p>
            <a:pPr algn="ctr"/>
            <a:r>
              <a:rPr lang="nl-NL" i="1" dirty="0"/>
              <a:t>Onze leefruimte, ons landschap en dus ook onze energie! </a:t>
            </a:r>
          </a:p>
        </p:txBody>
      </p:sp>
      <p:sp>
        <p:nvSpPr>
          <p:cNvPr id="32" name="Tijdelijke aanduiding voor inhoud 7">
            <a:extLst>
              <a:ext uri="{FF2B5EF4-FFF2-40B4-BE49-F238E27FC236}">
                <a16:creationId xmlns:a16="http://schemas.microsoft.com/office/drawing/2014/main" id="{841DD5B3-8651-4B9B-A7E5-6560B2FD9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9460" y="4393158"/>
            <a:ext cx="4912011" cy="1554636"/>
          </a:xfrm>
        </p:spPr>
        <p:txBody>
          <a:bodyPr rtlCol="0"/>
          <a:lstStyle/>
          <a:p>
            <a:r>
              <a:rPr lang="nl-NL" sz="3200" i="1" dirty="0"/>
              <a:t>Als het niet anders kan, doen we het liever zelf</a:t>
            </a:r>
          </a:p>
        </p:txBody>
      </p:sp>
    </p:spTree>
    <p:extLst>
      <p:ext uri="{BB962C8B-B14F-4D97-AF65-F5344CB8AC3E}">
        <p14:creationId xmlns:p14="http://schemas.microsoft.com/office/powerpoint/2010/main" val="1462634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68">
            <a:extLst>
              <a:ext uri="{FF2B5EF4-FFF2-40B4-BE49-F238E27FC236}">
                <a16:creationId xmlns:a16="http://schemas.microsoft.com/office/drawing/2014/main" id="{9094F737-072A-4698-839D-8C6B308401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993" r="16993"/>
          <a:stretch>
            <a:fillRect/>
          </a:stretch>
        </p:blipFill>
        <p:spPr>
          <a:xfrm>
            <a:off x="5985112" y="570820"/>
            <a:ext cx="6208713" cy="6273800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1EF83B-7DED-4513-8B5F-48DC45979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911" y="570820"/>
            <a:ext cx="10004402" cy="851580"/>
          </a:xfrm>
        </p:spPr>
        <p:txBody>
          <a:bodyPr/>
          <a:lstStyle/>
          <a:p>
            <a:pPr algn="l"/>
            <a:r>
              <a:rPr lang="en-US" dirty="0"/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AA5072-D4D1-4942-95B5-7DCFAAAD3E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911" y="1422400"/>
            <a:ext cx="9144000" cy="5115560"/>
          </a:xfrm>
        </p:spPr>
        <p:txBody>
          <a:bodyPr anchor="ctr" anchorCtr="0"/>
          <a:lstStyle/>
          <a:p>
            <a:pPr marL="457200" indent="-457200" algn="l">
              <a:buFont typeface="+mj-lt"/>
              <a:buAutoNum type="arabicPeriod"/>
            </a:pPr>
            <a:r>
              <a:rPr lang="en-US" b="1" dirty="0"/>
              <a:t>Opening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err="1"/>
              <a:t>Mededelingen</a:t>
            </a:r>
            <a:endParaRPr lang="en-US" dirty="0"/>
          </a:p>
          <a:p>
            <a:pPr marL="457200" indent="-457200" algn="l">
              <a:buFont typeface="+mj-lt"/>
              <a:buAutoNum type="arabicPeriod"/>
            </a:pPr>
            <a:r>
              <a:rPr lang="en-US" dirty="0" err="1"/>
              <a:t>Ingekomen</a:t>
            </a:r>
            <a:r>
              <a:rPr lang="en-US" dirty="0"/>
              <a:t> </a:t>
            </a:r>
            <a:r>
              <a:rPr lang="en-US" dirty="0" err="1"/>
              <a:t>stukken</a:t>
            </a:r>
            <a:endParaRPr lang="en-US" dirty="0"/>
          </a:p>
          <a:p>
            <a:pPr marL="457200" indent="-457200" algn="l">
              <a:buFont typeface="+mj-lt"/>
              <a:buAutoNum type="arabicPeriod"/>
            </a:pPr>
            <a:r>
              <a:rPr lang="en-US" dirty="0" err="1"/>
              <a:t>Verenigingszaken</a:t>
            </a:r>
            <a:endParaRPr lang="en-US" dirty="0"/>
          </a:p>
          <a:p>
            <a:pPr marL="457200" indent="-457200" algn="l">
              <a:buFont typeface="+mj-lt"/>
              <a:buAutoNum type="arabicPeriod"/>
            </a:pPr>
            <a:r>
              <a:rPr lang="en-US" b="1" dirty="0" err="1"/>
              <a:t>Actualiteiten</a:t>
            </a:r>
            <a:endParaRPr lang="en-US" b="1" dirty="0"/>
          </a:p>
          <a:p>
            <a:pPr marL="914400" lvl="1" indent="-457200" algn="l">
              <a:buFont typeface="+mj-lt"/>
              <a:buAutoNum type="arabicPeriod"/>
            </a:pPr>
            <a:r>
              <a:rPr lang="en-US" dirty="0"/>
              <a:t>Wind 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dirty="0" err="1"/>
              <a:t>Zon</a:t>
            </a:r>
            <a:endParaRPr lang="en-US" dirty="0"/>
          </a:p>
          <a:p>
            <a:pPr marL="457200" indent="-457200" algn="l">
              <a:buFont typeface="+mj-lt"/>
              <a:buAutoNum type="arabicPeriod"/>
            </a:pPr>
            <a:r>
              <a:rPr lang="en-US" b="1" dirty="0" err="1"/>
              <a:t>Rondvraag</a:t>
            </a:r>
            <a:endParaRPr lang="en-US" b="1" dirty="0"/>
          </a:p>
          <a:p>
            <a:pPr marL="457200" indent="-457200" algn="l">
              <a:buFont typeface="+mj-lt"/>
              <a:buAutoNum type="arabicPeriod"/>
            </a:pPr>
            <a:r>
              <a:rPr lang="en-US" dirty="0" err="1"/>
              <a:t>Sluiting</a:t>
            </a:r>
            <a:endParaRPr lang="en-US" dirty="0"/>
          </a:p>
          <a:p>
            <a:pPr lvl="1"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90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tse3.mm.bing.net/th?id=OIP.FQ6W49JyUC8UzBSlqT4MmgAAAA&amp;pid=Api&amp;P=0&amp;w=210&amp;h=1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97" y="1807034"/>
            <a:ext cx="4174924" cy="335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73197" y="740232"/>
            <a:ext cx="9144000" cy="696684"/>
          </a:xfrm>
        </p:spPr>
        <p:txBody>
          <a:bodyPr/>
          <a:lstStyle/>
          <a:p>
            <a:pPr algn="l"/>
            <a:r>
              <a:rPr lang="nl-NL" sz="3600" b="1" dirty="0"/>
              <a:t>Rondvraag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81219" y="6589486"/>
            <a:ext cx="9144000" cy="4673599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/>
          </a:p>
          <a:p>
            <a:pPr algn="l"/>
            <a:endParaRPr lang="nl-NL" dirty="0"/>
          </a:p>
        </p:txBody>
      </p:sp>
      <p:pic>
        <p:nvPicPr>
          <p:cNvPr id="8" name="Picture 6" descr="Afbeeldingsresultaat voor Land van maas en waal">
            <a:extLst>
              <a:ext uri="{FF2B5EF4-FFF2-40B4-BE49-F238E27FC236}">
                <a16:creationId xmlns:a16="http://schemas.microsoft.com/office/drawing/2014/main" id="{15720C6E-5178-422F-ACC2-45B0253C4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" r="1864"/>
          <a:stretch>
            <a:fillRect/>
          </a:stretch>
        </p:blipFill>
        <p:spPr bwMode="auto">
          <a:xfrm>
            <a:off x="6235574" y="1572629"/>
            <a:ext cx="4912011" cy="343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inhoud 7">
            <a:extLst>
              <a:ext uri="{FF2B5EF4-FFF2-40B4-BE49-F238E27FC236}">
                <a16:creationId xmlns:a16="http://schemas.microsoft.com/office/drawing/2014/main" id="{841DD5B3-8651-4B9B-A7E5-6560B2FD9D31}"/>
              </a:ext>
            </a:extLst>
          </p:cNvPr>
          <p:cNvSpPr txBox="1">
            <a:spLocks/>
          </p:cNvSpPr>
          <p:nvPr/>
        </p:nvSpPr>
        <p:spPr>
          <a:xfrm>
            <a:off x="1323563" y="5110624"/>
            <a:ext cx="4912011" cy="8526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i="1" dirty="0"/>
          </a:p>
        </p:txBody>
      </p:sp>
      <p:sp>
        <p:nvSpPr>
          <p:cNvPr id="10" name="Tijdelijke aanduiding voor inhoud 7">
            <a:extLst>
              <a:ext uri="{FF2B5EF4-FFF2-40B4-BE49-F238E27FC236}">
                <a16:creationId xmlns:a16="http://schemas.microsoft.com/office/drawing/2014/main" id="{841DD5B3-8651-4B9B-A7E5-6560B2FD9D31}"/>
              </a:ext>
            </a:extLst>
          </p:cNvPr>
          <p:cNvSpPr txBox="1">
            <a:spLocks/>
          </p:cNvSpPr>
          <p:nvPr/>
        </p:nvSpPr>
        <p:spPr>
          <a:xfrm>
            <a:off x="6387974" y="5156215"/>
            <a:ext cx="4912011" cy="8526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i="1" dirty="0"/>
              <a:t>Onze leefruimte, ons landschap en dus ook onze energie! </a:t>
            </a:r>
          </a:p>
        </p:txBody>
      </p:sp>
    </p:spTree>
    <p:extLst>
      <p:ext uri="{BB962C8B-B14F-4D97-AF65-F5344CB8AC3E}">
        <p14:creationId xmlns:p14="http://schemas.microsoft.com/office/powerpoint/2010/main" val="3466711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7BE7DE5-AB26-4B12-B53B-EC6D8D04667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52400" y="167581"/>
            <a:ext cx="11887200" cy="6544304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EBDC24D3-EEF0-4B69-A174-E4DFF7884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1432" y="2234884"/>
            <a:ext cx="7202786" cy="1449788"/>
          </a:xfrm>
          <a:solidFill>
            <a:schemeClr val="accent1">
              <a:lumMod val="60000"/>
              <a:lumOff val="40000"/>
              <a:alpha val="80000"/>
            </a:schemeClr>
          </a:solidFill>
        </p:spPr>
        <p:txBody>
          <a:bodyPr rtlCol="0"/>
          <a:lstStyle/>
          <a:p>
            <a:pPr rtl="0"/>
            <a:r>
              <a:rPr lang="nl-NL" dirty="0"/>
              <a:t>Bedankt!</a:t>
            </a:r>
          </a:p>
        </p:txBody>
      </p:sp>
      <p:cxnSp>
        <p:nvCxnSpPr>
          <p:cNvPr id="5" name="Rechte verbindingslijn 4" descr="Scheidingslijn">
            <a:extLst>
              <a:ext uri="{FF2B5EF4-FFF2-40B4-BE49-F238E27FC236}">
                <a16:creationId xmlns:a16="http://schemas.microsoft.com/office/drawing/2014/main" id="{FE07C9EC-5158-440C-995A-EAC50D3E0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el 6">
            <a:extLst>
              <a:ext uri="{FF2B5EF4-FFF2-40B4-BE49-F238E27FC236}">
                <a16:creationId xmlns:a16="http://schemas.microsoft.com/office/drawing/2014/main" id="{ACCCCDAD-0E0B-437F-8CAA-0536470B2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tx1">
              <a:lumMod val="50000"/>
              <a:lumOff val="50000"/>
              <a:alpha val="90000"/>
            </a:schemeClr>
          </a:solidFill>
        </p:spPr>
        <p:txBody>
          <a:bodyPr rtlCol="0"/>
          <a:lstStyle/>
          <a:p>
            <a:pPr rtl="0"/>
            <a:r>
              <a:rPr lang="nl-NL" sz="2100" dirty="0"/>
              <a:t>Jan van Lent</a:t>
            </a:r>
          </a:p>
        </p:txBody>
      </p:sp>
      <p:pic>
        <p:nvPicPr>
          <p:cNvPr id="13" name="Afbeelding 12" descr="Gebruiker" title="Pictogram - Naam presentator">
            <a:extLst>
              <a:ext uri="{FF2B5EF4-FFF2-40B4-BE49-F238E27FC236}">
                <a16:creationId xmlns:a16="http://schemas.microsoft.com/office/drawing/2014/main" id="{708AF784-88DE-4E89-A28B-BECD54FC11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84624" y="3886690"/>
            <a:ext cx="164463" cy="164463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650F9D0C-7F14-4B83-A0A3-5710128C81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nl-NL" dirty="0"/>
              <a:t>06 - 28634058</a:t>
            </a:r>
          </a:p>
        </p:txBody>
      </p:sp>
      <p:pic>
        <p:nvPicPr>
          <p:cNvPr id="15" name="Afbeelding 14" descr="Smartphone" title="Pictogram - Telefoonnummer presentator">
            <a:extLst>
              <a:ext uri="{FF2B5EF4-FFF2-40B4-BE49-F238E27FC236}">
                <a16:creationId xmlns:a16="http://schemas.microsoft.com/office/drawing/2014/main" id="{E276E47B-4C08-4FEC-AAE8-3DCCBA7EE72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84624" y="4196776"/>
            <a:ext cx="164463" cy="164463"/>
          </a:xfrm>
          <a:prstGeom prst="rect">
            <a:avLst/>
          </a:prstGeom>
        </p:spPr>
      </p:pic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2EF9E03C-A81E-4083-9F20-EF8FFAF591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67000" y="4448040"/>
            <a:ext cx="4508500" cy="277342"/>
          </a:xfrm>
        </p:spPr>
        <p:txBody>
          <a:bodyPr rtlCol="0"/>
          <a:lstStyle/>
          <a:p>
            <a:pPr rtl="0"/>
            <a:r>
              <a:rPr lang="nl-NL" dirty="0"/>
              <a:t>vitaalwestmaasenwaal@gmail.com</a:t>
            </a:r>
          </a:p>
        </p:txBody>
      </p:sp>
      <p:pic>
        <p:nvPicPr>
          <p:cNvPr id="14" name="Afbeelding 13" descr="Enveloppe" title="Pictogram - E-mailadres presentator">
            <a:extLst>
              <a:ext uri="{FF2B5EF4-FFF2-40B4-BE49-F238E27FC236}">
                <a16:creationId xmlns:a16="http://schemas.microsoft.com/office/drawing/2014/main" id="{4F2D4997-93AD-4A62-8488-4572923DB81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84624" y="4530964"/>
            <a:ext cx="164463" cy="16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29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68">
            <a:extLst>
              <a:ext uri="{FF2B5EF4-FFF2-40B4-BE49-F238E27FC236}">
                <a16:creationId xmlns:a16="http://schemas.microsoft.com/office/drawing/2014/main" id="{9094F737-072A-4698-839D-8C6B308401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993" r="16993"/>
          <a:stretch>
            <a:fillRect/>
          </a:stretch>
        </p:blipFill>
        <p:spPr>
          <a:xfrm>
            <a:off x="5985112" y="570820"/>
            <a:ext cx="6208713" cy="6273800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1EF83B-7DED-4513-8B5F-48DC45979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911" y="570820"/>
            <a:ext cx="10004402" cy="851580"/>
          </a:xfrm>
        </p:spPr>
        <p:txBody>
          <a:bodyPr/>
          <a:lstStyle/>
          <a:p>
            <a:pPr algn="l"/>
            <a:r>
              <a:rPr lang="en-US" dirty="0"/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AA5072-D4D1-4942-95B5-7DCFAAAD3E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911" y="1422400"/>
            <a:ext cx="9144000" cy="5115560"/>
          </a:xfrm>
        </p:spPr>
        <p:txBody>
          <a:bodyPr anchor="ctr" anchorCtr="0"/>
          <a:lstStyle/>
          <a:p>
            <a:pPr marL="457200" indent="-457200" algn="l">
              <a:buFont typeface="+mj-lt"/>
              <a:buAutoNum type="arabicPeriod"/>
            </a:pPr>
            <a:r>
              <a:rPr lang="en-US" b="1" dirty="0"/>
              <a:t>Opening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err="1"/>
              <a:t>Mededelingen</a:t>
            </a:r>
            <a:endParaRPr lang="en-US" dirty="0"/>
          </a:p>
          <a:p>
            <a:pPr marL="457200" indent="-457200" algn="l">
              <a:buFont typeface="+mj-lt"/>
              <a:buAutoNum type="arabicPeriod"/>
            </a:pPr>
            <a:r>
              <a:rPr lang="en-US" dirty="0" err="1"/>
              <a:t>Ingekomen</a:t>
            </a:r>
            <a:r>
              <a:rPr lang="en-US" dirty="0"/>
              <a:t> </a:t>
            </a:r>
            <a:r>
              <a:rPr lang="en-US" dirty="0" err="1"/>
              <a:t>stukken</a:t>
            </a:r>
            <a:endParaRPr lang="en-US" dirty="0"/>
          </a:p>
          <a:p>
            <a:pPr marL="457200" indent="-457200" algn="l">
              <a:buFont typeface="+mj-lt"/>
              <a:buAutoNum type="arabicPeriod"/>
            </a:pPr>
            <a:r>
              <a:rPr lang="en-US" dirty="0" err="1"/>
              <a:t>Verenigingszaken</a:t>
            </a:r>
            <a:endParaRPr lang="en-US" dirty="0"/>
          </a:p>
          <a:p>
            <a:pPr marL="457200" indent="-457200" algn="l">
              <a:buFont typeface="+mj-lt"/>
              <a:buAutoNum type="arabicPeriod"/>
            </a:pPr>
            <a:r>
              <a:rPr lang="en-US" dirty="0" err="1"/>
              <a:t>Actualiteiten</a:t>
            </a:r>
            <a:endParaRPr lang="en-US" dirty="0"/>
          </a:p>
          <a:p>
            <a:pPr marL="914400" lvl="1" indent="-457200" algn="l">
              <a:buFont typeface="+mj-lt"/>
              <a:buAutoNum type="arabicPeriod"/>
            </a:pPr>
            <a:r>
              <a:rPr lang="en-US" dirty="0"/>
              <a:t>Wind 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dirty="0" err="1"/>
              <a:t>Zon</a:t>
            </a:r>
            <a:endParaRPr lang="en-US" dirty="0"/>
          </a:p>
          <a:p>
            <a:pPr marL="457200" indent="-457200" algn="l">
              <a:buFont typeface="+mj-lt"/>
              <a:buAutoNum type="arabicPeriod"/>
            </a:pPr>
            <a:r>
              <a:rPr lang="en-US" dirty="0" err="1"/>
              <a:t>Rondvraag</a:t>
            </a:r>
            <a:endParaRPr lang="en-US" dirty="0"/>
          </a:p>
          <a:p>
            <a:pPr marL="457200" indent="-457200" algn="l">
              <a:buFont typeface="+mj-lt"/>
              <a:buAutoNum type="arabicPeriod"/>
            </a:pPr>
            <a:r>
              <a:rPr lang="en-US" dirty="0" err="1"/>
              <a:t>Sluiting</a:t>
            </a:r>
            <a:endParaRPr lang="en-US" dirty="0"/>
          </a:p>
          <a:p>
            <a:pPr lvl="1"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538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68">
            <a:extLst>
              <a:ext uri="{FF2B5EF4-FFF2-40B4-BE49-F238E27FC236}">
                <a16:creationId xmlns:a16="http://schemas.microsoft.com/office/drawing/2014/main" id="{9094F737-072A-4698-839D-8C6B308401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993" r="16993"/>
          <a:stretch>
            <a:fillRect/>
          </a:stretch>
        </p:blipFill>
        <p:spPr>
          <a:xfrm>
            <a:off x="5985112" y="570820"/>
            <a:ext cx="6208713" cy="6273800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1EF83B-7DED-4513-8B5F-48DC45979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911" y="570820"/>
            <a:ext cx="10004402" cy="851580"/>
          </a:xfrm>
        </p:spPr>
        <p:txBody>
          <a:bodyPr/>
          <a:lstStyle/>
          <a:p>
            <a:pPr algn="l"/>
            <a:r>
              <a:rPr lang="en-US" dirty="0"/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AA5072-D4D1-4942-95B5-7DCFAAAD3E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911" y="1422400"/>
            <a:ext cx="9144000" cy="5115560"/>
          </a:xfrm>
        </p:spPr>
        <p:txBody>
          <a:bodyPr anchor="ctr" anchorCtr="0"/>
          <a:lstStyle/>
          <a:p>
            <a:pPr marL="457200" indent="-457200" algn="l">
              <a:buFont typeface="+mj-lt"/>
              <a:buAutoNum type="arabicPeriod"/>
            </a:pPr>
            <a:r>
              <a:rPr lang="en-US" dirty="0"/>
              <a:t>Opening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b="1" dirty="0" err="1"/>
              <a:t>Mededelingen</a:t>
            </a:r>
            <a:endParaRPr lang="en-US" b="1" dirty="0"/>
          </a:p>
          <a:p>
            <a:pPr marL="457200" indent="-457200" algn="l">
              <a:buFont typeface="+mj-lt"/>
              <a:buAutoNum type="arabicPeriod"/>
            </a:pPr>
            <a:r>
              <a:rPr lang="en-US" dirty="0" err="1"/>
              <a:t>Ingekomen</a:t>
            </a:r>
            <a:r>
              <a:rPr lang="en-US" dirty="0"/>
              <a:t> </a:t>
            </a:r>
            <a:r>
              <a:rPr lang="en-US" dirty="0" err="1"/>
              <a:t>stukken</a:t>
            </a:r>
            <a:endParaRPr lang="en-US" dirty="0"/>
          </a:p>
          <a:p>
            <a:pPr marL="457200" indent="-457200" algn="l">
              <a:buFont typeface="+mj-lt"/>
              <a:buAutoNum type="arabicPeriod"/>
            </a:pPr>
            <a:r>
              <a:rPr lang="en-US" dirty="0" err="1"/>
              <a:t>Verenigingszaken</a:t>
            </a:r>
            <a:endParaRPr lang="en-US" dirty="0"/>
          </a:p>
          <a:p>
            <a:pPr marL="457200" indent="-457200" algn="l">
              <a:buFont typeface="+mj-lt"/>
              <a:buAutoNum type="arabicPeriod"/>
            </a:pPr>
            <a:r>
              <a:rPr lang="en-US" dirty="0" err="1"/>
              <a:t>Actualiteiten</a:t>
            </a:r>
            <a:endParaRPr lang="en-US" dirty="0"/>
          </a:p>
          <a:p>
            <a:pPr marL="914400" lvl="1" indent="-457200" algn="l">
              <a:buFont typeface="+mj-lt"/>
              <a:buAutoNum type="arabicPeriod"/>
            </a:pPr>
            <a:r>
              <a:rPr lang="en-US" dirty="0"/>
              <a:t>Wind 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dirty="0" err="1"/>
              <a:t>Zon</a:t>
            </a:r>
            <a:endParaRPr lang="en-US" dirty="0"/>
          </a:p>
          <a:p>
            <a:pPr marL="457200" indent="-457200" algn="l">
              <a:buFont typeface="+mj-lt"/>
              <a:buAutoNum type="arabicPeriod"/>
            </a:pPr>
            <a:r>
              <a:rPr lang="en-US" dirty="0" err="1"/>
              <a:t>Rondvraag</a:t>
            </a:r>
            <a:endParaRPr lang="en-US" dirty="0"/>
          </a:p>
          <a:p>
            <a:pPr marL="457200" indent="-457200" algn="l">
              <a:buFont typeface="+mj-lt"/>
              <a:buAutoNum type="arabicPeriod"/>
            </a:pPr>
            <a:r>
              <a:rPr lang="en-US" dirty="0" err="1"/>
              <a:t>Sluiting</a:t>
            </a:r>
            <a:endParaRPr lang="en-US" dirty="0"/>
          </a:p>
          <a:p>
            <a:pPr lvl="1"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089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68">
            <a:extLst>
              <a:ext uri="{FF2B5EF4-FFF2-40B4-BE49-F238E27FC236}">
                <a16:creationId xmlns:a16="http://schemas.microsoft.com/office/drawing/2014/main" id="{9094F737-072A-4698-839D-8C6B308401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993" r="16993"/>
          <a:stretch>
            <a:fillRect/>
          </a:stretch>
        </p:blipFill>
        <p:spPr>
          <a:xfrm>
            <a:off x="5985112" y="570820"/>
            <a:ext cx="6208713" cy="6273800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1EF83B-7DED-4513-8B5F-48DC45979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911" y="570820"/>
            <a:ext cx="10004402" cy="851580"/>
          </a:xfrm>
        </p:spPr>
        <p:txBody>
          <a:bodyPr/>
          <a:lstStyle/>
          <a:p>
            <a:pPr algn="l"/>
            <a:r>
              <a:rPr lang="en-US" dirty="0"/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AA5072-D4D1-4942-95B5-7DCFAAAD3E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911" y="1422400"/>
            <a:ext cx="9144000" cy="5115560"/>
          </a:xfrm>
        </p:spPr>
        <p:txBody>
          <a:bodyPr anchor="ctr" anchorCtr="0"/>
          <a:lstStyle/>
          <a:p>
            <a:pPr marL="457200" indent="-457200" algn="l">
              <a:buFont typeface="+mj-lt"/>
              <a:buAutoNum type="arabicPeriod"/>
            </a:pPr>
            <a:r>
              <a:rPr lang="en-US" b="1" dirty="0"/>
              <a:t>Opening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err="1"/>
              <a:t>Mededelingen</a:t>
            </a:r>
            <a:endParaRPr lang="en-US" dirty="0"/>
          </a:p>
          <a:p>
            <a:pPr marL="457200" indent="-457200" algn="l">
              <a:buFont typeface="+mj-lt"/>
              <a:buAutoNum type="arabicPeriod"/>
            </a:pPr>
            <a:r>
              <a:rPr lang="en-US" b="1" dirty="0" err="1"/>
              <a:t>Ingekomen</a:t>
            </a:r>
            <a:r>
              <a:rPr lang="en-US" b="1" dirty="0"/>
              <a:t> </a:t>
            </a:r>
            <a:r>
              <a:rPr lang="en-US" b="1" dirty="0" err="1"/>
              <a:t>stukken</a:t>
            </a:r>
            <a:endParaRPr lang="en-US" b="1" dirty="0"/>
          </a:p>
          <a:p>
            <a:pPr marL="457200" indent="-457200" algn="l">
              <a:buFont typeface="+mj-lt"/>
              <a:buAutoNum type="arabicPeriod"/>
            </a:pPr>
            <a:r>
              <a:rPr lang="en-US" dirty="0" err="1"/>
              <a:t>Verenigingszaken</a:t>
            </a:r>
            <a:endParaRPr lang="en-US" dirty="0"/>
          </a:p>
          <a:p>
            <a:pPr marL="457200" indent="-457200" algn="l">
              <a:buFont typeface="+mj-lt"/>
              <a:buAutoNum type="arabicPeriod"/>
            </a:pPr>
            <a:r>
              <a:rPr lang="en-US" dirty="0" err="1"/>
              <a:t>Actualiteiten</a:t>
            </a:r>
            <a:endParaRPr lang="en-US" dirty="0"/>
          </a:p>
          <a:p>
            <a:pPr marL="914400" lvl="1" indent="-457200" algn="l">
              <a:buFont typeface="+mj-lt"/>
              <a:buAutoNum type="arabicPeriod"/>
            </a:pPr>
            <a:r>
              <a:rPr lang="en-US" dirty="0"/>
              <a:t>Wind 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dirty="0" err="1"/>
              <a:t>Zon</a:t>
            </a:r>
            <a:endParaRPr lang="en-US" dirty="0"/>
          </a:p>
          <a:p>
            <a:pPr marL="457200" indent="-457200" algn="l">
              <a:buFont typeface="+mj-lt"/>
              <a:buAutoNum type="arabicPeriod"/>
            </a:pPr>
            <a:r>
              <a:rPr lang="en-US" dirty="0" err="1"/>
              <a:t>Rondvraag</a:t>
            </a:r>
            <a:endParaRPr lang="en-US" dirty="0"/>
          </a:p>
          <a:p>
            <a:pPr marL="457200" indent="-457200" algn="l">
              <a:buFont typeface="+mj-lt"/>
              <a:buAutoNum type="arabicPeriod"/>
            </a:pPr>
            <a:r>
              <a:rPr lang="en-US" dirty="0" err="1"/>
              <a:t>Sluiting</a:t>
            </a:r>
            <a:endParaRPr lang="en-US" dirty="0"/>
          </a:p>
          <a:p>
            <a:pPr lvl="1"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236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68">
            <a:extLst>
              <a:ext uri="{FF2B5EF4-FFF2-40B4-BE49-F238E27FC236}">
                <a16:creationId xmlns:a16="http://schemas.microsoft.com/office/drawing/2014/main" id="{9094F737-072A-4698-839D-8C6B308401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993" r="16993"/>
          <a:stretch>
            <a:fillRect/>
          </a:stretch>
        </p:blipFill>
        <p:spPr>
          <a:xfrm>
            <a:off x="5985112" y="570820"/>
            <a:ext cx="6208713" cy="6273800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1EF83B-7DED-4513-8B5F-48DC45979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911" y="570820"/>
            <a:ext cx="10004402" cy="851580"/>
          </a:xfrm>
        </p:spPr>
        <p:txBody>
          <a:bodyPr/>
          <a:lstStyle/>
          <a:p>
            <a:pPr algn="l"/>
            <a:r>
              <a:rPr lang="en-US" dirty="0"/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AA5072-D4D1-4942-95B5-7DCFAAAD3E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911" y="1422400"/>
            <a:ext cx="9144000" cy="5115560"/>
          </a:xfrm>
        </p:spPr>
        <p:txBody>
          <a:bodyPr anchor="ctr" anchorCtr="0"/>
          <a:lstStyle/>
          <a:p>
            <a:pPr marL="457200" indent="-457200" algn="l">
              <a:buFont typeface="+mj-lt"/>
              <a:buAutoNum type="arabicPeriod"/>
            </a:pPr>
            <a:r>
              <a:rPr lang="en-US" b="1" dirty="0"/>
              <a:t>Opening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err="1"/>
              <a:t>Mededelingen</a:t>
            </a:r>
            <a:endParaRPr lang="en-US" dirty="0"/>
          </a:p>
          <a:p>
            <a:pPr marL="457200" indent="-457200" algn="l">
              <a:buFont typeface="+mj-lt"/>
              <a:buAutoNum type="arabicPeriod"/>
            </a:pPr>
            <a:r>
              <a:rPr lang="en-US" dirty="0" err="1"/>
              <a:t>Ingekomen</a:t>
            </a:r>
            <a:r>
              <a:rPr lang="en-US" dirty="0"/>
              <a:t> </a:t>
            </a:r>
            <a:r>
              <a:rPr lang="en-US" dirty="0" err="1"/>
              <a:t>stukken</a:t>
            </a:r>
            <a:endParaRPr lang="en-US" dirty="0"/>
          </a:p>
          <a:p>
            <a:pPr marL="457200" indent="-457200" algn="l">
              <a:buFont typeface="+mj-lt"/>
              <a:buAutoNum type="arabicPeriod"/>
            </a:pPr>
            <a:r>
              <a:rPr lang="en-US" b="1" dirty="0" err="1"/>
              <a:t>Verenigingszaken</a:t>
            </a:r>
            <a:endParaRPr lang="en-US" b="1" dirty="0"/>
          </a:p>
          <a:p>
            <a:pPr marL="457200" indent="-457200" algn="l">
              <a:buFont typeface="+mj-lt"/>
              <a:buAutoNum type="arabicPeriod"/>
            </a:pPr>
            <a:r>
              <a:rPr lang="en-US" dirty="0" err="1"/>
              <a:t>Actualiteiten</a:t>
            </a:r>
            <a:endParaRPr lang="en-US" dirty="0"/>
          </a:p>
          <a:p>
            <a:pPr marL="914400" lvl="1" indent="-457200" algn="l">
              <a:buFont typeface="+mj-lt"/>
              <a:buAutoNum type="arabicPeriod"/>
            </a:pPr>
            <a:r>
              <a:rPr lang="en-US" dirty="0"/>
              <a:t>Wind 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dirty="0" err="1"/>
              <a:t>Zon</a:t>
            </a:r>
            <a:endParaRPr lang="en-US" dirty="0"/>
          </a:p>
          <a:p>
            <a:pPr marL="457200" indent="-457200" algn="l">
              <a:buFont typeface="+mj-lt"/>
              <a:buAutoNum type="arabicPeriod"/>
            </a:pPr>
            <a:r>
              <a:rPr lang="en-US" dirty="0" err="1"/>
              <a:t>Rondvraag</a:t>
            </a:r>
            <a:endParaRPr lang="en-US" dirty="0"/>
          </a:p>
          <a:p>
            <a:pPr marL="457200" indent="-457200" algn="l">
              <a:buFont typeface="+mj-lt"/>
              <a:buAutoNum type="arabicPeriod"/>
            </a:pPr>
            <a:r>
              <a:rPr lang="en-US" dirty="0" err="1"/>
              <a:t>Sluiting</a:t>
            </a:r>
            <a:endParaRPr lang="en-US" dirty="0"/>
          </a:p>
          <a:p>
            <a:pPr lvl="1"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552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66797" y="653144"/>
            <a:ext cx="9144000" cy="696684"/>
          </a:xfrm>
        </p:spPr>
        <p:txBody>
          <a:bodyPr/>
          <a:lstStyle/>
          <a:p>
            <a:pPr algn="l"/>
            <a:r>
              <a:rPr lang="nl-NL" sz="3600" b="1" dirty="0"/>
              <a:t>Verenigingszaken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66797" y="1440542"/>
            <a:ext cx="9144000" cy="4746169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nl-NL" b="1" dirty="0"/>
          </a:p>
          <a:p>
            <a:pPr algn="l"/>
            <a:r>
              <a:rPr lang="nl-NL" b="1" dirty="0"/>
              <a:t>Jaarcijfers 2019/2020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NL" dirty="0"/>
              <a:t>Nog niet gereed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nl-NL" dirty="0"/>
              <a:t>Voorstel tot benoemen accountant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nl-NL" dirty="0"/>
              <a:t>Voorstel bezoldiging bestuur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NL" dirty="0"/>
              <a:t>Voorstel: verzoek tot uitstel 1 december 2021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NL" dirty="0"/>
              <a:t>Voorlopige cijfers tot heden: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nl-NL" dirty="0"/>
              <a:t>Omzet EUR 15.000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nl-NL" dirty="0"/>
              <a:t>Kosten EUR 7.000 (</a:t>
            </a:r>
            <a:r>
              <a:rPr lang="nl-NL" dirty="0" err="1"/>
              <a:t>excl</a:t>
            </a:r>
            <a:r>
              <a:rPr lang="nl-NL" dirty="0"/>
              <a:t> bestuur)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nl-NL" dirty="0"/>
              <a:t>Huidige kaspositie EUR 10.000</a:t>
            </a:r>
          </a:p>
          <a:p>
            <a:pPr lvl="1" algn="l"/>
            <a:endParaRPr lang="nl-N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b="1" dirty="0"/>
          </a:p>
          <a:p>
            <a:pPr algn="l"/>
            <a:endParaRPr lang="nl-NL" dirty="0"/>
          </a:p>
          <a:p>
            <a:pPr algn="l"/>
            <a:r>
              <a:rPr lang="nl-NL" dirty="0"/>
              <a:t>		</a:t>
            </a:r>
          </a:p>
        </p:txBody>
      </p:sp>
      <p:pic>
        <p:nvPicPr>
          <p:cNvPr id="4" name="Picture 2" descr="https://tse3.mm.bing.net/th?id=OIP.t2b-J1cOU-pJmna6ei0DmwAAAA&amp;pid=Api&amp;P=0&amp;w=274&amp;h=1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434" y="1536973"/>
            <a:ext cx="4050665" cy="227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842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66797" y="653144"/>
            <a:ext cx="9144000" cy="696684"/>
          </a:xfrm>
        </p:spPr>
        <p:txBody>
          <a:bodyPr/>
          <a:lstStyle/>
          <a:p>
            <a:pPr algn="l"/>
            <a:r>
              <a:rPr lang="nl-NL" sz="3600" b="1" dirty="0"/>
              <a:t>Verenigingszaken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66797" y="1440542"/>
            <a:ext cx="9144000" cy="4746169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nl-NL" b="1" dirty="0"/>
          </a:p>
          <a:p>
            <a:pPr algn="l"/>
            <a:r>
              <a:rPr lang="nl-NL" b="1" dirty="0"/>
              <a:t>Voorstel bezoldiging bestuur</a:t>
            </a:r>
          </a:p>
          <a:p>
            <a:pPr algn="l"/>
            <a:endParaRPr lang="nl-NL" b="1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NL" dirty="0"/>
              <a:t>Uitgangspunt: geen projecten geen uitkering van vergoeding voor bestuur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NL" dirty="0"/>
              <a:t>2021: EUR 35 per uur van af 1-1-2021 en vast bedrag van EUR 2.000 </a:t>
            </a:r>
            <a:r>
              <a:rPr lang="nl-NL" dirty="0" err="1"/>
              <a:t>resp</a:t>
            </a:r>
            <a:r>
              <a:rPr lang="nl-NL" dirty="0"/>
              <a:t> EUR 1.000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NL" dirty="0"/>
              <a:t>2019 vast bedrag van EUR 500 per bestuurder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NL" dirty="0"/>
              <a:t>2020 vast bedragen van 2021 plus inschatting van 50 uur voor voorzitter en secretaris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b="1" dirty="0"/>
          </a:p>
          <a:p>
            <a:pPr algn="l"/>
            <a:endParaRPr lang="nl-NL" dirty="0"/>
          </a:p>
          <a:p>
            <a:pPr algn="l"/>
            <a:r>
              <a:rPr lang="nl-NL" dirty="0"/>
              <a:t>		</a:t>
            </a:r>
          </a:p>
        </p:txBody>
      </p:sp>
      <p:pic>
        <p:nvPicPr>
          <p:cNvPr id="4" name="Afbeelding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552" y="749300"/>
            <a:ext cx="3529648" cy="192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794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66797" y="653144"/>
            <a:ext cx="9144000" cy="696684"/>
          </a:xfrm>
        </p:spPr>
        <p:txBody>
          <a:bodyPr/>
          <a:lstStyle/>
          <a:p>
            <a:pPr algn="l"/>
            <a:r>
              <a:rPr lang="nl-NL" sz="3600" b="1" dirty="0"/>
              <a:t>Verenigingszaken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66797" y="2002972"/>
            <a:ext cx="9144000" cy="4746169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nl-NL" b="1" dirty="0"/>
          </a:p>
          <a:p>
            <a:pPr algn="l"/>
            <a:r>
              <a:rPr lang="nl-NL" b="1" dirty="0"/>
              <a:t>Voorstel accountant</a:t>
            </a:r>
          </a:p>
          <a:p>
            <a:pPr algn="l"/>
            <a:endParaRPr lang="nl-NL" b="1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NL" dirty="0"/>
              <a:t>Statutair geen verplichting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NL" dirty="0"/>
              <a:t>Administratiekantoor of accountant?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NL" dirty="0"/>
              <a:t>Voorkeur voor bureau dat mee kan groeien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NL" dirty="0"/>
              <a:t>Liefst geen lid.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NL" dirty="0"/>
              <a:t>Voorstel: Waverijn Druten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nl-NL" dirty="0"/>
          </a:p>
          <a:p>
            <a:pPr lvl="1" algn="l"/>
            <a:endParaRPr lang="nl-N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b="1" dirty="0"/>
          </a:p>
          <a:p>
            <a:pPr algn="l"/>
            <a:endParaRPr lang="nl-NL" dirty="0"/>
          </a:p>
          <a:p>
            <a:pPr algn="l"/>
            <a:r>
              <a:rPr lang="nl-NL" dirty="0"/>
              <a:t>		</a:t>
            </a:r>
          </a:p>
        </p:txBody>
      </p:sp>
      <p:pic>
        <p:nvPicPr>
          <p:cNvPr id="1026" name="Picture 2" descr="https://tse4.mm.bing.net/th?id=OIP.jWOKTv0fKUtlHW8HnpcX6wHaIg&amp;pid=Api&amp;P=0&amp;w=300&amp;h=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1234440"/>
            <a:ext cx="24955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wearivierenland.nl/wp-content/uploads/2019/11/logo-we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870" y="5973536"/>
            <a:ext cx="1200150" cy="36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343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Great Pitch Decks - Environment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63A537"/>
      </a:hlink>
      <a:folHlink>
        <a:srgbClr val="63A537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9715712_TF16411175.potx" id="{456D896D-0DA0-41B1-B742-C7F7ED3BA491}" vid="{FABE45CB-79EF-466F-BE9D-36F600EAF9F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D94FFCD8F2C740A5D4EE1D10BEA6D0" ma:contentTypeVersion="11" ma:contentTypeDescription="Een nieuw document maken." ma:contentTypeScope="" ma:versionID="1b482bd12812196717e56428a34c1444">
  <xsd:schema xmlns:xsd="http://www.w3.org/2001/XMLSchema" xmlns:xs="http://www.w3.org/2001/XMLSchema" xmlns:p="http://schemas.microsoft.com/office/2006/metadata/properties" xmlns:ns3="13076e71-eedc-428c-9996-9cffe3dda1d9" xmlns:ns4="840f3f95-c3dd-4c63-817d-10a7fa5579a2" targetNamespace="http://schemas.microsoft.com/office/2006/metadata/properties" ma:root="true" ma:fieldsID="f61e029203a118f6ab0e662c7357c442" ns3:_="" ns4:_="">
    <xsd:import namespace="13076e71-eedc-428c-9996-9cffe3dda1d9"/>
    <xsd:import namespace="840f3f95-c3dd-4c63-817d-10a7fa5579a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076e71-eedc-428c-9996-9cffe3dda1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0f3f95-c3dd-4c63-817d-10a7fa5579a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53A491E-B6E3-41FE-8672-4924F7DD1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076e71-eedc-428c-9996-9cffe3dda1d9"/>
    <ds:schemaRef ds:uri="840f3f95-c3dd-4c63-817d-10a7fa5579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0BF6A5-4D3E-4EB9-83B1-4B27F07CF0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88A047-F68E-43B2-9F63-1D58E0580866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840f3f95-c3dd-4c63-817d-10a7fa5579a2"/>
    <ds:schemaRef ds:uri="http://purl.org/dc/terms/"/>
    <ds:schemaRef ds:uri="13076e71-eedc-428c-9996-9cffe3dda1d9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Groene verkooppresentatie</Template>
  <TotalTime>0</TotalTime>
  <Words>635</Words>
  <Application>Microsoft Office PowerPoint</Application>
  <PresentationFormat>Breedbeeld</PresentationFormat>
  <Paragraphs>253</Paragraphs>
  <Slides>22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Rockwell</vt:lpstr>
      <vt:lpstr>Times New Roman</vt:lpstr>
      <vt:lpstr>Office-thema</vt:lpstr>
      <vt:lpstr>Vitaal West Maas en Waal</vt:lpstr>
      <vt:lpstr>Algemene Ledenvergadering  Vitaal West Maas en Waal 20 Juli 2021</vt:lpstr>
      <vt:lpstr>Agenda</vt:lpstr>
      <vt:lpstr>Agenda</vt:lpstr>
      <vt:lpstr>Agenda</vt:lpstr>
      <vt:lpstr>Agenda</vt:lpstr>
      <vt:lpstr>Verenigingszaken</vt:lpstr>
      <vt:lpstr>Verenigingszaken</vt:lpstr>
      <vt:lpstr>Verenigingszaken</vt:lpstr>
      <vt:lpstr>Verenigingszaken</vt:lpstr>
      <vt:lpstr>Verenigingszaken</vt:lpstr>
      <vt:lpstr>Verenigingszaken</vt:lpstr>
      <vt:lpstr>Agenda</vt:lpstr>
      <vt:lpstr>Actualiteiten- Wind</vt:lpstr>
      <vt:lpstr>Actualiteiten- Wind</vt:lpstr>
      <vt:lpstr>Actualiteiten- Wind</vt:lpstr>
      <vt:lpstr>Actualiteiten- Wind</vt:lpstr>
      <vt:lpstr>Actualiteiten- Zon</vt:lpstr>
      <vt:lpstr>Actualiteiten- Zon</vt:lpstr>
      <vt:lpstr>Agenda</vt:lpstr>
      <vt:lpstr>Rondvraag</vt:lpstr>
      <vt:lpstr>Bedankt!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2019-11-14T15:34:16Z</dcterms:created>
  <dcterms:modified xsi:type="dcterms:W3CDTF">2021-07-26T14:02:15Z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0x0101005BD94FFCD8F2C740A5D4EE1D10BEA6D0</vt:lpwstr>
  </property>
</Properties>
</file>