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34"/>
    <p:restoredTop sz="94637"/>
  </p:normalViewPr>
  <p:slideViewPr>
    <p:cSldViewPr snapToGrid="0" snapToObjects="1">
      <p:cViewPr varScale="1">
        <p:scale>
          <a:sx n="103" d="100"/>
          <a:sy n="103" d="100"/>
        </p:scale>
        <p:origin x="10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é de Beer | Flumen" userId="ac0e49da-8c1e-4809-a34b-9ac15fec2f51" providerId="ADAL" clId="{CA15CE4E-450F-D94E-8ECD-F6FF128332BA}"/>
    <pc:docChg chg="custSel modSld">
      <pc:chgData name="René de Beer | Flumen" userId="ac0e49da-8c1e-4809-a34b-9ac15fec2f51" providerId="ADAL" clId="{CA15CE4E-450F-D94E-8ECD-F6FF128332BA}" dt="2021-09-14T12:46:06.882" v="995" actId="20577"/>
      <pc:docMkLst>
        <pc:docMk/>
      </pc:docMkLst>
      <pc:sldChg chg="modSp mod">
        <pc:chgData name="René de Beer | Flumen" userId="ac0e49da-8c1e-4809-a34b-9ac15fec2f51" providerId="ADAL" clId="{CA15CE4E-450F-D94E-8ECD-F6FF128332BA}" dt="2021-09-12T11:50:51.639" v="39" actId="20577"/>
        <pc:sldMkLst>
          <pc:docMk/>
          <pc:sldMk cId="1134838825" sldId="257"/>
        </pc:sldMkLst>
        <pc:spChg chg="mod">
          <ac:chgData name="René de Beer | Flumen" userId="ac0e49da-8c1e-4809-a34b-9ac15fec2f51" providerId="ADAL" clId="{CA15CE4E-450F-D94E-8ECD-F6FF128332BA}" dt="2021-09-12T11:50:51.639" v="39" actId="20577"/>
          <ac:spMkLst>
            <pc:docMk/>
            <pc:sldMk cId="1134838825" sldId="257"/>
            <ac:spMk id="3" creationId="{BCDDD877-C498-634F-AADD-AE5C69B73E41}"/>
          </ac:spMkLst>
        </pc:spChg>
      </pc:sldChg>
      <pc:sldChg chg="modSp mod">
        <pc:chgData name="René de Beer | Flumen" userId="ac0e49da-8c1e-4809-a34b-9ac15fec2f51" providerId="ADAL" clId="{CA15CE4E-450F-D94E-8ECD-F6FF128332BA}" dt="2021-09-14T12:37:50.883" v="969" actId="20577"/>
        <pc:sldMkLst>
          <pc:docMk/>
          <pc:sldMk cId="3460105205" sldId="258"/>
        </pc:sldMkLst>
        <pc:spChg chg="mod">
          <ac:chgData name="René de Beer | Flumen" userId="ac0e49da-8c1e-4809-a34b-9ac15fec2f51" providerId="ADAL" clId="{CA15CE4E-450F-D94E-8ECD-F6FF128332BA}" dt="2021-09-14T12:37:50.883" v="969" actId="20577"/>
          <ac:spMkLst>
            <pc:docMk/>
            <pc:sldMk cId="3460105205" sldId="258"/>
            <ac:spMk id="3" creationId="{9ADA9142-E609-714E-B037-FC8D56547A10}"/>
          </ac:spMkLst>
        </pc:spChg>
      </pc:sldChg>
      <pc:sldChg chg="modSp mod">
        <pc:chgData name="René de Beer | Flumen" userId="ac0e49da-8c1e-4809-a34b-9ac15fec2f51" providerId="ADAL" clId="{CA15CE4E-450F-D94E-8ECD-F6FF128332BA}" dt="2021-09-14T12:45:02.051" v="990" actId="20577"/>
        <pc:sldMkLst>
          <pc:docMk/>
          <pc:sldMk cId="4106945949" sldId="259"/>
        </pc:sldMkLst>
        <pc:spChg chg="mod">
          <ac:chgData name="René de Beer | Flumen" userId="ac0e49da-8c1e-4809-a34b-9ac15fec2f51" providerId="ADAL" clId="{CA15CE4E-450F-D94E-8ECD-F6FF128332BA}" dt="2021-09-14T12:45:02.051" v="990" actId="20577"/>
          <ac:spMkLst>
            <pc:docMk/>
            <pc:sldMk cId="4106945949" sldId="259"/>
            <ac:spMk id="3" creationId="{1ADCB541-63E6-F140-8B1F-424E668823A7}"/>
          </ac:spMkLst>
        </pc:spChg>
      </pc:sldChg>
      <pc:sldChg chg="modSp mod">
        <pc:chgData name="René de Beer | Flumen" userId="ac0e49da-8c1e-4809-a34b-9ac15fec2f51" providerId="ADAL" clId="{CA15CE4E-450F-D94E-8ECD-F6FF128332BA}" dt="2021-09-14T12:46:06.882" v="995" actId="20577"/>
        <pc:sldMkLst>
          <pc:docMk/>
          <pc:sldMk cId="2837652003" sldId="260"/>
        </pc:sldMkLst>
        <pc:spChg chg="mod">
          <ac:chgData name="René de Beer | Flumen" userId="ac0e49da-8c1e-4809-a34b-9ac15fec2f51" providerId="ADAL" clId="{CA15CE4E-450F-D94E-8ECD-F6FF128332BA}" dt="2021-09-14T12:46:06.882" v="995" actId="20577"/>
          <ac:spMkLst>
            <pc:docMk/>
            <pc:sldMk cId="2837652003" sldId="260"/>
            <ac:spMk id="3" creationId="{1ADCB541-63E6-F140-8B1F-424E668823A7}"/>
          </ac:spMkLst>
        </pc:spChg>
      </pc:sldChg>
      <pc:sldChg chg="modSp mod">
        <pc:chgData name="René de Beer | Flumen" userId="ac0e49da-8c1e-4809-a34b-9ac15fec2f51" providerId="ADAL" clId="{CA15CE4E-450F-D94E-8ECD-F6FF128332BA}" dt="2021-09-13T13:09:14.181" v="963" actId="20577"/>
        <pc:sldMkLst>
          <pc:docMk/>
          <pc:sldMk cId="1351037203" sldId="261"/>
        </pc:sldMkLst>
        <pc:spChg chg="mod">
          <ac:chgData name="René de Beer | Flumen" userId="ac0e49da-8c1e-4809-a34b-9ac15fec2f51" providerId="ADAL" clId="{CA15CE4E-450F-D94E-8ECD-F6FF128332BA}" dt="2021-09-13T13:09:14.181" v="963" actId="20577"/>
          <ac:spMkLst>
            <pc:docMk/>
            <pc:sldMk cId="1351037203" sldId="261"/>
            <ac:spMk id="3" creationId="{1ADCB541-63E6-F140-8B1F-424E668823A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887CB-E7A7-464F-A8A5-12F42166EAD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3DAA7-5AF0-4340-8380-0617594FD74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849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D3DAA7-5AF0-4340-8380-0617594FD74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825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1B2FB-8A7A-6C46-A18C-023B51CA2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DDAB8CA-C711-5744-9397-BF9496C6F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3D0C52-7ACB-7042-BD63-11C163713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FFD9EB-B816-8144-9B5F-2780DB6B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1D66D0-D8CF-9240-B8EE-29D21E4A4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444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F972A-9242-4E46-8D7D-EDC24FAED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B9967C7-3651-0B4C-921F-D0518E600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9FBB2C5-0DC5-E74A-8B8B-5F266530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25A8B5-2FE3-0340-AD8B-96EEC238F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06538E-6C84-574C-A21C-7F61E4C61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552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FCFE438-0BBA-CE44-9B77-F8086EBD2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62A01E-55E9-494A-ADC3-4DB04B0E9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BB27E2-8A9E-2740-80D5-A189A040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12AFE2-6429-7C45-8D58-DF61A7DA9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1309B8-3CB2-0D45-82D3-D07CA95F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152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DB240-7689-3947-A823-3840703C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3A4D6C-EC6A-9341-B80A-7CCA93744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C55FE8-4793-2D40-8CF1-162AF15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8D78ED-4E9F-8E44-87C5-E0F8D307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F836A9-4595-7242-BD4B-0A26FE40E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92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EEDEC-AD80-704C-8686-A81A6A0EC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C33E61-DA48-8244-9753-A2ECA83B5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EEAF8-B4AD-DD43-BB03-E381A1E7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BC9B5C-F96B-E34D-AFA2-427AD6D0A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1B5E4E-62E2-4F4F-A018-1AD062D2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520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FF1B2-06D0-C641-8310-F69341A22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67C418-2E3D-4C4E-8734-3B6C4DC7C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D00F94A-B28D-8040-99BE-CD96D257B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533549-83B5-574E-A1EE-D6E9C94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7C3B3C9-FD26-3043-9111-EB5E70D70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670DE46-672E-E44B-940B-84BE87A3F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864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C730E7-EA67-BF4D-8B9B-E1F2F5D66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DAF5BF-641E-5C43-B587-3A4D5A207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D438DDB-30A8-4044-9A50-18A8D5309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0D02F30-5665-C041-9DBE-D4F2DDC9B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8DCF473-12D3-B84C-A8B8-7E6487656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FC2E6EF-BB10-BF42-B854-DC2D29D0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CA16EA4-8597-8F43-8D5A-61C459EC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B867161-C252-C041-90DD-E9438AEA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813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9AE197-B8C5-BB43-AD98-8F15FD376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8D84FE5-ACAB-8544-94A2-EF3FB157F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558FF2A-BDDB-594C-9833-64D2DC4F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56609BB-4BFC-A749-8656-A0A3C095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56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30EEBAC-A9AB-1C42-9F9C-579EBC10C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F1C1F08-5719-6E42-837D-F2709288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CD2B0D2-5F4B-EF40-ACD3-3F76353B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538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192EDF-F512-D949-9F74-E7ED4619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1D894D-9466-3E46-879E-8A967B6EE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B8119F-39D2-D448-9C84-14907C9A4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4BF36D-8C0B-BC4B-B825-1AE836B4B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143003-85AE-A343-9F4C-DEBCE0B3B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60480CF-61C5-4841-A93F-A9FD0362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86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8302A-3736-FA45-8EA0-67BD5F17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E053032-0323-794A-A81F-549AE080F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9233D4-D631-F24C-B9AD-5347E9B36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C208F5-8681-284C-A9C2-B1C3875E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4BFFC7-1F1C-D046-85F6-79A21F045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8DD8E3-4A63-B54C-8CE5-F8A70C653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244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16C4D82-30EC-7C47-849C-9EA2465E2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9BD35F-573A-8048-9A05-B4109DCB5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C006F4-F554-3C41-8740-E59C7A8FB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8B42-64E5-FA4A-8ED9-45F75C0E0CC7}" type="datetimeFigureOut">
              <a:rPr lang="nl-NL" smtClean="0"/>
              <a:t>14-09-2021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EDC811-30F5-3647-BB2D-44567BF37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625A58-C897-844B-9B03-820DA7568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6BB75-CD6B-5049-A45A-1C900E751D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57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B0E22-EADF-984D-9787-8793213CA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B050"/>
                </a:solidFill>
              </a:rPr>
              <a:t>Wie is Comité De Wetering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DDD877-C498-634F-AADD-AE5C69B73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993"/>
            <a:ext cx="10515600" cy="4351338"/>
          </a:xfrm>
        </p:spPr>
        <p:txBody>
          <a:bodyPr/>
          <a:lstStyle/>
          <a:p>
            <a:r>
              <a:rPr lang="nl-NL" sz="2400" dirty="0"/>
              <a:t>Opgericht door een aantal omwonenden in mei 2021 n.a.v. de ‘verrassende’ brief in de bus van Arcadis/Vitaal WMW;</a:t>
            </a:r>
          </a:p>
          <a:p>
            <a:r>
              <a:rPr lang="nl-NL" sz="2400" dirty="0"/>
              <a:t>Inmiddels ca. 80 adressen bij ons aangemeld;</a:t>
            </a:r>
          </a:p>
          <a:p>
            <a:r>
              <a:rPr lang="nl-NL" sz="2400" dirty="0"/>
              <a:t>Voorlopig geen formele organisatie maar een groep verontruste omwonenden, begonnen als reactie op de plannen;</a:t>
            </a:r>
          </a:p>
          <a:p>
            <a:r>
              <a:rPr lang="nl-NL" sz="2400" dirty="0"/>
              <a:t>Ingewikkelde materie, veel belangen, tegengeluid wat ons betreft noodzakelijk;</a:t>
            </a:r>
          </a:p>
          <a:p>
            <a:r>
              <a:rPr lang="nl-NL" sz="2400" dirty="0"/>
              <a:t>Voorlopig richten we ons vooral op omwonenden en de politiek, later mogelijk de gehele bevolking van WMW.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0B1976F-0652-B145-BAD5-111FE9ACB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2" y="6311900"/>
            <a:ext cx="3657600" cy="536448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03A952F-C870-C548-A7A5-265B582F6EE4}"/>
              </a:ext>
            </a:extLst>
          </p:cNvPr>
          <p:cNvSpPr txBox="1"/>
          <p:nvPr/>
        </p:nvSpPr>
        <p:spPr>
          <a:xfrm>
            <a:off x="9263447" y="6395458"/>
            <a:ext cx="278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dirty="0" err="1">
                <a:solidFill>
                  <a:srgbClr val="00B050"/>
                </a:solidFill>
              </a:rPr>
              <a:t>www.comitedewetering.nl</a:t>
            </a:r>
            <a:endParaRPr lang="nl-N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83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BCD4E-43F4-A646-9F0F-3755B78D6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B050"/>
                </a:solidFill>
              </a:rPr>
              <a:t>Onze visie op duurzame energie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DA9142-E609-714E-B037-FC8D56547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992"/>
            <a:ext cx="10515600" cy="4351338"/>
          </a:xfrm>
        </p:spPr>
        <p:txBody>
          <a:bodyPr>
            <a:noAutofit/>
          </a:bodyPr>
          <a:lstStyle/>
          <a:p>
            <a:r>
              <a:rPr lang="nl-NL" sz="2400" dirty="0"/>
              <a:t>Voor een duurzame samenleving en co2 reductie;</a:t>
            </a:r>
          </a:p>
          <a:p>
            <a:r>
              <a:rPr lang="nl-NL" sz="2400" dirty="0"/>
              <a:t>Maximaal inzetten op zonne-energie, eerst op dak;</a:t>
            </a:r>
          </a:p>
          <a:p>
            <a:r>
              <a:rPr lang="nl-NL" sz="2400" dirty="0"/>
              <a:t>We halen ruimschoots de doelen klimaatakkoord voor 2030;</a:t>
            </a:r>
          </a:p>
          <a:p>
            <a:r>
              <a:rPr lang="nl-NL" sz="2400" dirty="0"/>
              <a:t>Daarna biedt wind op zee voldoende ruimte, meer wind op land is dus niet nodig;</a:t>
            </a:r>
          </a:p>
          <a:p>
            <a:r>
              <a:rPr lang="nl-NL" sz="2400" dirty="0"/>
              <a:t>Ruimte is schaars in Nederland dus hou die beschikbaar voor wonen, voedselproductie, natuur en recreatie. Behoudt het open en unieke karakter van het landschap in Maas en Waal;</a:t>
            </a:r>
          </a:p>
          <a:p>
            <a:r>
              <a:rPr lang="nl-NL" sz="2400" dirty="0"/>
              <a:t>Wij willen meer betrokkenheid van inwoners bij de plannen;</a:t>
            </a:r>
          </a:p>
          <a:p>
            <a:r>
              <a:rPr lang="nl-NL" sz="2400" dirty="0"/>
              <a:t>Veel omwonenden onderschrijven de principes van Vitaal WMW, zijn zelfs lid, maar zijn tegen de gekozen invulling middels megawindturbines en de manier waarop die principes worden ingevuld.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58FA973-6A4E-E64E-A06B-1331C85AE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282" y="6311900"/>
            <a:ext cx="3657600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0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C9E08-6899-EC46-B7D5-E719C434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B050"/>
                </a:solidFill>
              </a:rPr>
              <a:t>Onze argumenten (proces)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DCB541-63E6-F140-8B1F-424E66882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34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In mei 2021 akkoord van de  de gemeenteraad en de provincie op de RES 1.0. Rivierenland. Hierin is geen grootschalige windenergie voorzien tot 2030 in WMW. Wij vertrouwen op deze besluitvorming;</a:t>
            </a:r>
          </a:p>
          <a:p>
            <a:r>
              <a:rPr lang="nl-NL" sz="2400" dirty="0"/>
              <a:t>WMW staat laagste op het lijstje van potentiele zoekgebieden in Rivierenland;</a:t>
            </a:r>
          </a:p>
          <a:p>
            <a:r>
              <a:rPr lang="nl-NL" sz="2400" dirty="0"/>
              <a:t>Klimaatakkoord gaat voor 35 </a:t>
            </a:r>
            <a:r>
              <a:rPr lang="nl-NL" sz="2400" dirty="0" err="1"/>
              <a:t>TWh</a:t>
            </a:r>
            <a:r>
              <a:rPr lang="nl-NL" sz="2400" dirty="0"/>
              <a:t> wind in de RES 1.0. Dit wordt ruimschoots gehaald (55TWh). Geen basis dus om hiervan af te wijken, ook niet door de provincie;</a:t>
            </a:r>
          </a:p>
          <a:p>
            <a:r>
              <a:rPr lang="nl-NL" sz="2400" dirty="0"/>
              <a:t>De rijksoverheid zet na 2030 vooral in op wind op zee. Goedkoper, hogere opbrengsten en sneller te realiseren;</a:t>
            </a:r>
          </a:p>
          <a:p>
            <a:r>
              <a:rPr lang="nl-NL" sz="2400" dirty="0"/>
              <a:t>Dus geen enkele basis voor grootschalige wind, dus ook niet voor de plannen van Arcadis/Vitaal WMW. </a:t>
            </a:r>
            <a:br>
              <a:rPr lang="nl-NL" dirty="0"/>
            </a:br>
            <a:r>
              <a:rPr lang="nl-NL" dirty="0"/>
              <a:t>	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905FB51-7620-D044-8935-794D034BD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2" y="6311900"/>
            <a:ext cx="3657600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C9E08-6899-EC46-B7D5-E719C434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B050"/>
                </a:solidFill>
              </a:rPr>
              <a:t>Onze argumenten (inhoud landelijk)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DCB541-63E6-F140-8B1F-424E66882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419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/>
              <a:t>De huidige normen in Nederland beschermen omwonenden onvoldoende tegen de nadelige gevolgen van geluid, slagschaduw, gezondheid en ander ongemak;</a:t>
            </a:r>
          </a:p>
          <a:p>
            <a:r>
              <a:rPr lang="nl-NL" sz="2400" dirty="0"/>
              <a:t>Onderzoek naar gezondheidsschade loopt (</a:t>
            </a:r>
            <a:r>
              <a:rPr lang="nl-NL" sz="2400" dirty="0" err="1"/>
              <a:t>www.windwiki.nl</a:t>
            </a:r>
            <a:r>
              <a:rPr lang="nl-NL" sz="2400" dirty="0"/>
              <a:t>);</a:t>
            </a:r>
          </a:p>
          <a:p>
            <a:r>
              <a:rPr lang="nl-NL" sz="2400" dirty="0"/>
              <a:t>Huidige landelijke (</a:t>
            </a:r>
            <a:r>
              <a:rPr lang="nl-NL" sz="2400" dirty="0" err="1"/>
              <a:t>afstands</a:t>
            </a:r>
            <a:r>
              <a:rPr lang="nl-NL" sz="2400" dirty="0"/>
              <a:t>)normen door de Raad van State naar de prullenbak verwezen. Nieuwe landelijke of lokale normen nodig, wat ons betreft strenger;</a:t>
            </a:r>
          </a:p>
          <a:p>
            <a:r>
              <a:rPr lang="nl-NL" sz="2400" dirty="0"/>
              <a:t>Veel Europese landen houden afstandsnormen aan van 1.000 tot 1.500 meter tot alle bebouwing;</a:t>
            </a:r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4BCA6D2-7E64-8A4E-AD65-53F58B3F9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2" y="6311900"/>
            <a:ext cx="3657600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5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C9E08-6899-EC46-B7D5-E719C434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B050"/>
                </a:solidFill>
              </a:rPr>
              <a:t>Onze argumenten (lokaal)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DCB541-63E6-F140-8B1F-424E66882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823"/>
            <a:ext cx="10515600" cy="4830077"/>
          </a:xfrm>
        </p:spPr>
        <p:txBody>
          <a:bodyPr>
            <a:noAutofit/>
          </a:bodyPr>
          <a:lstStyle/>
          <a:p>
            <a:r>
              <a:rPr lang="nl-NL" sz="2400" dirty="0"/>
              <a:t>Lokale politiek lijkt in grote meerderheid tegen grootschalige wind;</a:t>
            </a:r>
          </a:p>
          <a:p>
            <a:r>
              <a:rPr lang="nl-NL" sz="2400" dirty="0"/>
              <a:t>Plan past niet in de omgevingsvisie op het buitengebied, buitenproportioneel;</a:t>
            </a:r>
          </a:p>
          <a:p>
            <a:r>
              <a:rPr lang="nl-NL" sz="2400" dirty="0"/>
              <a:t>Veel te dichtbij (tot op 440-450m) bij teveel woningen (ca 100), inclusief buurtschap Woerd, met grote gevolgen voor leefomgeving en gezondheid;</a:t>
            </a:r>
          </a:p>
          <a:p>
            <a:r>
              <a:rPr lang="nl-NL" sz="2400" dirty="0"/>
              <a:t>Natuur en cultureel erfgoed wordt niet geëerbiedigd, landschap wordt aangetast;</a:t>
            </a:r>
          </a:p>
          <a:p>
            <a:r>
              <a:rPr lang="nl-NL" sz="2400" dirty="0"/>
              <a:t>Recreatie ondernemers, agrarische ondernemers en bewoners van het buitengebied worden belast en beperkt in hun plannen;</a:t>
            </a:r>
          </a:p>
          <a:p>
            <a:r>
              <a:rPr lang="nl-NL" sz="2400" dirty="0"/>
              <a:t>Tot nu geen enkele aanpassing van de plannen, lokale inspraak ver te zoeken;</a:t>
            </a:r>
          </a:p>
          <a:p>
            <a:r>
              <a:rPr lang="nl-NL" sz="2400" dirty="0"/>
              <a:t>Initiatief is beperkt lokaal en mist ook gedragenheid in de coöperatie; </a:t>
            </a:r>
          </a:p>
          <a:p>
            <a:r>
              <a:rPr lang="nl-NL" sz="2400" dirty="0"/>
              <a:t>Arcadis/Vitaal WMW en de grondeigenaren zijn de winnaars, de inwoners zijn de verliezers.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42E091E-893A-3043-8959-E5600DA43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2" y="6311900"/>
            <a:ext cx="3657600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3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tekst&#10;&#10;Automatisch gegenereerde beschrijving">
            <a:extLst>
              <a:ext uri="{FF2B5EF4-FFF2-40B4-BE49-F238E27FC236}">
                <a16:creationId xmlns:a16="http://schemas.microsoft.com/office/drawing/2014/main" id="{2FAF03C7-B8DB-0346-B2E8-54806C46C8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5" y="643466"/>
            <a:ext cx="10713590" cy="5571067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6D2D8ACE-DFB3-2A40-8495-6E1BA681DE13}"/>
              </a:ext>
            </a:extLst>
          </p:cNvPr>
          <p:cNvSpPr txBox="1"/>
          <p:nvPr/>
        </p:nvSpPr>
        <p:spPr>
          <a:xfrm>
            <a:off x="914400" y="6214533"/>
            <a:ext cx="10277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rgbClr val="00B050"/>
                </a:solidFill>
              </a:rPr>
              <a:t>Alle informatie en linkjes op </a:t>
            </a:r>
            <a:r>
              <a:rPr lang="nl-NL" b="1" dirty="0" err="1">
                <a:solidFill>
                  <a:srgbClr val="00B050"/>
                </a:solidFill>
              </a:rPr>
              <a:t>www.comitedewetering.nl</a:t>
            </a:r>
            <a:endParaRPr lang="nl-NL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971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564</Words>
  <Application>Microsoft Macintosh PowerPoint</Application>
  <PresentationFormat>Breedbeeld</PresentationFormat>
  <Paragraphs>37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Wie is Comité De Wetering</vt:lpstr>
      <vt:lpstr>Onze visie op duurzame energie</vt:lpstr>
      <vt:lpstr>Onze argumenten (proces)</vt:lpstr>
      <vt:lpstr>Onze argumenten (inhoud landelijk)</vt:lpstr>
      <vt:lpstr>Onze argumenten (lokaal)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is Comité De Wetering</dc:title>
  <dc:creator>René de Beer | Flumen</dc:creator>
  <cp:lastModifiedBy>René de Beer | Flumen</cp:lastModifiedBy>
  <cp:revision>1</cp:revision>
  <dcterms:created xsi:type="dcterms:W3CDTF">2021-09-11T11:52:39Z</dcterms:created>
  <dcterms:modified xsi:type="dcterms:W3CDTF">2021-09-14T12:46:36Z</dcterms:modified>
</cp:coreProperties>
</file>